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23"/>
  </p:notesMasterIdLst>
  <p:sldIdLst>
    <p:sldId id="257" r:id="rId2"/>
    <p:sldId id="292" r:id="rId3"/>
    <p:sldId id="306" r:id="rId4"/>
    <p:sldId id="307" r:id="rId5"/>
    <p:sldId id="304" r:id="rId6"/>
    <p:sldId id="305" r:id="rId7"/>
    <p:sldId id="293" r:id="rId8"/>
    <p:sldId id="294" r:id="rId9"/>
    <p:sldId id="295" r:id="rId10"/>
    <p:sldId id="296" r:id="rId11"/>
    <p:sldId id="297" r:id="rId12"/>
    <p:sldId id="298" r:id="rId13"/>
    <p:sldId id="288" r:id="rId14"/>
    <p:sldId id="300" r:id="rId15"/>
    <p:sldId id="299" r:id="rId16"/>
    <p:sldId id="291" r:id="rId17"/>
    <p:sldId id="301" r:id="rId18"/>
    <p:sldId id="303" r:id="rId19"/>
    <p:sldId id="308" r:id="rId20"/>
    <p:sldId id="259" r:id="rId21"/>
    <p:sldId id="282" r:id="rId2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5FF"/>
    <a:srgbClr val="FFEFC7"/>
    <a:srgbClr val="FFE8B1"/>
    <a:srgbClr val="0080EC"/>
    <a:srgbClr val="5EB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3" d="100"/>
          <a:sy n="103" d="100"/>
        </p:scale>
        <p:origin x="18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4341578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Pam have other suggestions for this?</a:t>
            </a:r>
          </a:p>
        </p:txBody>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72697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24224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979999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53261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05920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98069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513363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10717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585486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Pam have other suggestions for this?</a:t>
            </a:r>
          </a:p>
        </p:txBody>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35521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21064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66635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52677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15333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11659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74007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a:spLocks noGrp="1"/>
          </p:cNvSpPr>
          <p:nvPr>
            <p:ph type="pic" idx="2"/>
          </p:nvPr>
        </p:nvSpPr>
        <p:spPr>
          <a:xfrm>
            <a:off x="1792288" y="612775"/>
            <a:ext cx="5486399" cy="4114800"/>
          </a:xfrm>
          <a:prstGeom prst="rect">
            <a:avLst/>
          </a:prstGeom>
          <a:noFill/>
          <a:ln>
            <a:noFill/>
          </a:ln>
        </p:spPr>
      </p:sp>
      <p:sp>
        <p:nvSpPr>
          <p:cNvPr id="19" name="Shape 1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0" name="Shape 30"/>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 name="Shape 32"/>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A7A3A1"/>
              </a:buClr>
              <a:buFont typeface="Arial"/>
              <a:buNone/>
              <a:defRPr/>
            </a:lvl1pPr>
            <a:lvl2pPr marL="457200" indent="0" rtl="0">
              <a:spcBef>
                <a:spcPts val="0"/>
              </a:spcBef>
              <a:buClr>
                <a:srgbClr val="A7A3A1"/>
              </a:buClr>
              <a:buFont typeface="Arial"/>
              <a:buNone/>
              <a:defRPr/>
            </a:lvl2pPr>
            <a:lvl3pPr marL="914400" indent="0" rtl="0">
              <a:spcBef>
                <a:spcPts val="0"/>
              </a:spcBef>
              <a:buClr>
                <a:srgbClr val="A7A3A1"/>
              </a:buClr>
              <a:buFont typeface="Arial"/>
              <a:buNone/>
              <a:defRPr/>
            </a:lvl3pPr>
            <a:lvl4pPr marL="1371600" indent="0" rtl="0">
              <a:spcBef>
                <a:spcPts val="0"/>
              </a:spcBef>
              <a:buClr>
                <a:srgbClr val="A7A3A1"/>
              </a:buClr>
              <a:buFont typeface="Arial"/>
              <a:buNone/>
              <a:defRPr/>
            </a:lvl4pPr>
            <a:lvl5pPr marL="1828800" indent="0" rtl="0">
              <a:spcBef>
                <a:spcPts val="0"/>
              </a:spcBef>
              <a:buClr>
                <a:srgbClr val="A7A3A1"/>
              </a:buClr>
              <a:buFont typeface="Arial"/>
              <a:buNone/>
              <a:defRPr/>
            </a:lvl5pPr>
            <a:lvl6pPr marL="2286000" indent="0" rtl="0">
              <a:spcBef>
                <a:spcPts val="0"/>
              </a:spcBef>
              <a:buClr>
                <a:srgbClr val="A7A3A1"/>
              </a:buClr>
              <a:buFont typeface="Arial"/>
              <a:buNone/>
              <a:defRPr/>
            </a:lvl6pPr>
            <a:lvl7pPr marL="2743200" indent="0" rtl="0">
              <a:spcBef>
                <a:spcPts val="0"/>
              </a:spcBef>
              <a:buClr>
                <a:srgbClr val="A7A3A1"/>
              </a:buClr>
              <a:buFont typeface="Arial"/>
              <a:buNone/>
              <a:defRPr/>
            </a:lvl7pPr>
            <a:lvl8pPr marL="3200400" indent="0" rtl="0">
              <a:spcBef>
                <a:spcPts val="0"/>
              </a:spcBef>
              <a:buClr>
                <a:srgbClr val="A7A3A1"/>
              </a:buClr>
              <a:buFont typeface="Arial"/>
              <a:buNone/>
              <a:defRPr/>
            </a:lvl8pPr>
            <a:lvl9pPr marL="3657600" indent="0" rtl="0">
              <a:spcBef>
                <a:spcPts val="0"/>
              </a:spcBef>
              <a:buClr>
                <a:srgbClr val="A7A3A1"/>
              </a:buClr>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6" name="Shape 6"/>
          <p:cNvSpPr txBox="1"/>
          <p:nvPr/>
        </p:nvSpPr>
        <p:spPr>
          <a:xfrm>
            <a:off x="457200" y="1600200"/>
            <a:ext cx="8229600" cy="452596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7" name="Shape 7"/>
          <p:cNvSpPr txBox="1"/>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8" name="Shape 8"/>
          <p:cNvSpPr txBox="1"/>
          <p:nvPr/>
        </p:nvSpPr>
        <p:spPr>
          <a:xfrm>
            <a:off x="3124200" y="6356350"/>
            <a:ext cx="2895600"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9" name="Shape 9"/>
          <p:cNvSpPr txBox="1"/>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hyperlink" Target="http://www.speechanddebate.org/program-grants"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www.speechanddebate.org/new-coach-quick-start-guide" TargetMode="External"/><Relationship Id="rId5" Type="http://schemas.openxmlformats.org/officeDocument/2006/relationships/hyperlink" Target="http://www.speechanddebate.org/signup"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http://www.speechanddebate.org/advocacy"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mailto:annie.reisener@speechanddebate.org"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annie.reisener@speechanddebate.org"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www.speechanddebate.org/administrators" TargetMode="External"/><Relationship Id="rId5" Type="http://schemas.openxmlformats.org/officeDocument/2006/relationships/hyperlink" Target="http://www.speechanddebate.org/advocacy"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a:srcRect b="22136"/>
          <a:stretch/>
        </p:blipFill>
        <p:spPr>
          <a:xfrm>
            <a:off x="0" y="-1"/>
            <a:ext cx="9144000" cy="6858001"/>
          </a:xfrm>
          <a:prstGeom prst="rect">
            <a:avLst/>
          </a:prstGeom>
        </p:spPr>
      </p:pic>
      <p:sp>
        <p:nvSpPr>
          <p:cNvPr id="54" name="Shape 54"/>
          <p:cNvSpPr txBox="1"/>
          <p:nvPr/>
        </p:nvSpPr>
        <p:spPr>
          <a:xfrm>
            <a:off x="1" y="2271889"/>
            <a:ext cx="9168740" cy="172351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5500" b="1" dirty="0">
                <a:solidFill>
                  <a:schemeClr val="accent6">
                    <a:lumMod val="75000"/>
                  </a:schemeClr>
                </a:solidFill>
                <a:latin typeface="Calibri"/>
                <a:ea typeface="Trebuchet MS"/>
                <a:cs typeface="Calibri"/>
                <a:sym typeface="Trebuchet MS"/>
              </a:rPr>
              <a:t>Advocacy Tools</a:t>
            </a:r>
            <a:endParaRPr lang="en-US" sz="5500" b="1" i="0" u="none" strike="noStrike" cap="none" baseline="0" dirty="0">
              <a:solidFill>
                <a:schemeClr val="accent6">
                  <a:lumMod val="75000"/>
                </a:schemeClr>
              </a:solidFill>
              <a:latin typeface="Calibri"/>
              <a:ea typeface="Trebuchet MS"/>
              <a:cs typeface="Calibri"/>
              <a:sym typeface="Trebuchet MS"/>
            </a:endParaRPr>
          </a:p>
        </p:txBody>
      </p:sp>
      <p:pic>
        <p:nvPicPr>
          <p:cNvPr id="6" name="Shape 275" descr="National Speech &amp; Debate Association Logo"/>
          <p:cNvPicPr preferRelativeResize="0">
            <a:picLocks noChangeAspect="1"/>
          </p:cNvPicPr>
          <p:nvPr/>
        </p:nvPicPr>
        <p:blipFill rotWithShape="1">
          <a:blip r:embed="rId4">
            <a:alphaModFix/>
          </a:blip>
          <a:srcRect/>
          <a:stretch/>
        </p:blipFill>
        <p:spPr>
          <a:xfrm>
            <a:off x="2874962" y="625919"/>
            <a:ext cx="3378200" cy="1299369"/>
          </a:xfrm>
          <a:prstGeom prst="rect">
            <a:avLst/>
          </a:prstGeom>
          <a:noFill/>
          <a:ln>
            <a:noFill/>
          </a:ln>
        </p:spPr>
      </p:pic>
      <p:sp>
        <p:nvSpPr>
          <p:cNvPr id="11" name="Shape 54"/>
          <p:cNvSpPr txBox="1"/>
          <p:nvPr/>
        </p:nvSpPr>
        <p:spPr>
          <a:xfrm>
            <a:off x="1" y="4064772"/>
            <a:ext cx="9168740" cy="939714"/>
          </a:xfrm>
          <a:prstGeom prst="rect">
            <a:avLst/>
          </a:prstGeom>
          <a:noFill/>
          <a:ln>
            <a:noFill/>
          </a:ln>
        </p:spPr>
        <p:txBody>
          <a:bodyPr lIns="91425" tIns="91425" rIns="91425" bIns="91425" anchor="ctr" anchorCtr="0">
            <a:noAutofit/>
          </a:bodyPr>
          <a:lstStyle/>
          <a:p>
            <a:pPr lvl="0" algn="ctr">
              <a:buClr>
                <a:srgbClr val="951528"/>
              </a:buClr>
              <a:buSzPct val="25000"/>
            </a:pPr>
            <a:r>
              <a:rPr lang="en-US" sz="3200" dirty="0">
                <a:solidFill>
                  <a:schemeClr val="accent6"/>
                </a:solidFill>
                <a:latin typeface="Calibri"/>
                <a:ea typeface="Trebuchet MS"/>
                <a:cs typeface="Calibri"/>
                <a:sym typeface="Trebuchet MS"/>
              </a:rPr>
              <a:t>Annie Reisener</a:t>
            </a:r>
          </a:p>
          <a:p>
            <a:pPr lvl="0" algn="ctr">
              <a:buClr>
                <a:srgbClr val="951528"/>
              </a:buClr>
              <a:buSzPct val="25000"/>
            </a:pPr>
            <a:r>
              <a:rPr lang="en-US" sz="3200" dirty="0">
                <a:solidFill>
                  <a:schemeClr val="accent6"/>
                </a:solidFill>
                <a:latin typeface="Calibri"/>
                <a:ea typeface="Trebuchet MS"/>
                <a:cs typeface="Calibri"/>
                <a:sym typeface="Trebuchet MS"/>
              </a:rPr>
              <a:t>Membership Manager</a:t>
            </a:r>
          </a:p>
          <a:p>
            <a:pPr lvl="0" algn="ctr">
              <a:buClr>
                <a:srgbClr val="951528"/>
              </a:buClr>
              <a:buSzPct val="25000"/>
            </a:pPr>
            <a:r>
              <a:rPr lang="en-US" sz="3200" dirty="0">
                <a:solidFill>
                  <a:schemeClr val="accent6"/>
                </a:solidFill>
                <a:latin typeface="Calibri"/>
                <a:ea typeface="Trebuchet MS"/>
                <a:cs typeface="Calibri"/>
                <a:sym typeface="Trebuchet MS"/>
              </a:rPr>
              <a:t>National Speech &amp; Debate Association</a:t>
            </a:r>
            <a:endParaRPr lang="en-US" sz="3200" u="none" strike="noStrike" cap="none" baseline="0" dirty="0">
              <a:solidFill>
                <a:schemeClr val="accent6"/>
              </a:solidFill>
              <a:latin typeface="Calibri"/>
              <a:ea typeface="Trebuchet MS"/>
              <a:cs typeface="Calibri"/>
              <a:sym typeface="Trebuchet MS"/>
            </a:endParaRPr>
          </a:p>
        </p:txBody>
      </p:sp>
      <p:sp>
        <p:nvSpPr>
          <p:cNvPr id="10" name="Rectangle 9">
            <a:extLst>
              <a:ext uri="{C183D7F6-B498-43B3-948B-1728B52AA6E4}">
                <adec:decorative xmlns:adec="http://schemas.microsoft.com/office/drawing/2017/decorative" val="1"/>
              </a:ext>
            </a:extLst>
          </p:cNvPr>
          <p:cNvSpPr/>
          <p:nvPr/>
        </p:nvSpPr>
        <p:spPr>
          <a:xfrm>
            <a:off x="228600" y="228600"/>
            <a:ext cx="8686800" cy="6400800"/>
          </a:xfrm>
          <a:prstGeom prst="rect">
            <a:avLst/>
          </a:prstGeom>
          <a:noFill/>
          <a:ln w="5715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hape 54"/>
          <p:cNvSpPr txBox="1"/>
          <p:nvPr/>
        </p:nvSpPr>
        <p:spPr>
          <a:xfrm>
            <a:off x="3655437" y="5787825"/>
            <a:ext cx="5259963" cy="84157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3200" dirty="0">
                <a:solidFill>
                  <a:srgbClr val="FFFFFF"/>
                </a:solidFill>
                <a:latin typeface="Calibri"/>
                <a:ea typeface="Trebuchet MS"/>
                <a:cs typeface="Calibri"/>
                <a:sym typeface="Trebuchet MS"/>
              </a:rPr>
              <a:t>WE ARE </a:t>
            </a:r>
            <a:r>
              <a:rPr lang="en-US" sz="3200" b="1" dirty="0">
                <a:solidFill>
                  <a:srgbClr val="FFFFFF"/>
                </a:solidFill>
                <a:latin typeface="Calibri"/>
                <a:ea typeface="Trebuchet MS"/>
                <a:cs typeface="Calibri"/>
                <a:sym typeface="Trebuchet MS"/>
              </a:rPr>
              <a:t>SPEECH &amp; DEBATE</a:t>
            </a:r>
            <a:endParaRPr lang="en-US" sz="3200" b="1" i="0" u="none" strike="noStrike" cap="none" baseline="0" dirty="0">
              <a:solidFill>
                <a:srgbClr val="FFFFFF"/>
              </a:solidFill>
              <a:latin typeface="Calibri"/>
              <a:ea typeface="Trebuchet MS"/>
              <a:cs typeface="Calibri"/>
              <a:sym typeface="Trebuchet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 presetClass="entr" presetSubtype="8" accel="50000" decel="5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37"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2000"/>
                                        <p:tgtEl>
                                          <p:spTgt spid="54"/>
                                        </p:tgtEl>
                                      </p:cBhvr>
                                    </p:animEffect>
                                    <p:anim calcmode="lin" valueType="num">
                                      <p:cBhvr>
                                        <p:cTn id="16" dur="2000" fill="hold"/>
                                        <p:tgtEl>
                                          <p:spTgt spid="54"/>
                                        </p:tgtEl>
                                        <p:attrNameLst>
                                          <p:attrName>ppt_x</p:attrName>
                                        </p:attrNameLst>
                                      </p:cBhvr>
                                      <p:tavLst>
                                        <p:tav tm="0">
                                          <p:val>
                                            <p:strVal val="#ppt_x"/>
                                          </p:val>
                                        </p:tav>
                                        <p:tav tm="100000">
                                          <p:val>
                                            <p:strVal val="#ppt_x"/>
                                          </p:val>
                                        </p:tav>
                                      </p:tavLst>
                                    </p:anim>
                                    <p:anim calcmode="lin" valueType="num">
                                      <p:cBhvr>
                                        <p:cTn id="17" dur="1800" decel="100000" fill="hold"/>
                                        <p:tgtEl>
                                          <p:spTgt spid="54"/>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54"/>
                                        </p:tgtEl>
                                        <p:attrNameLst>
                                          <p:attrName>ppt_y</p:attrName>
                                        </p:attrNameLst>
                                      </p:cBhvr>
                                      <p:tavLst>
                                        <p:tav tm="0">
                                          <p:val>
                                            <p:strVal val="#ppt_y-.03"/>
                                          </p:val>
                                        </p:tav>
                                        <p:tav tm="100000">
                                          <p:val>
                                            <p:strVal val="#ppt_y"/>
                                          </p:val>
                                        </p:tav>
                                      </p:tavLst>
                                    </p:anim>
                                  </p:childTnLst>
                                </p:cTn>
                              </p:par>
                            </p:childTnLst>
                          </p:cTn>
                        </p:par>
                        <p:par>
                          <p:cTn id="19" fill="hold">
                            <p:stCondLst>
                              <p:cond delay="3000"/>
                            </p:stCondLst>
                            <p:childTnLst>
                              <p:par>
                                <p:cTn id="20" presetID="2" presetClass="entr" presetSubtype="4" accel="50000" decel="50000" fill="hold" grpId="0" nodeType="afterEffect">
                                  <p:stCondLst>
                                    <p:cond delay="0"/>
                                  </p:stCondLst>
                                  <p:iterate type="lt">
                                    <p:tmPct val="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1000" fill="hold"/>
                                        <p:tgtEl>
                                          <p:spTgt spid="14"/>
                                        </p:tgtEl>
                                        <p:attrNameLst>
                                          <p:attrName>ppt_y</p:attrName>
                                        </p:attrNameLst>
                                      </p:cBhvr>
                                      <p:tavLst>
                                        <p:tav tm="0">
                                          <p:val>
                                            <p:strVal val="#ppt_y"/>
                                          </p:val>
                                        </p:tav>
                                        <p:tav tm="100000">
                                          <p:val>
                                            <p:strVal val="#ppt_y"/>
                                          </p:val>
                                        </p:tav>
                                      </p:tavLst>
                                    </p:anim>
                                    <p:anim calcmode="lin" valueType="num">
                                      <p:cBhvr>
                                        <p:cTn id="30"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10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1" grpId="0"/>
      <p:bldP spid="10"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Talking Points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lvl="0">
              <a:buClr>
                <a:schemeClr val="accent2"/>
              </a:buClr>
              <a:buSzPct val="25000"/>
            </a:pPr>
            <a:r>
              <a:rPr lang="en-US" sz="2200" b="1" dirty="0">
                <a:solidFill>
                  <a:schemeClr val="accent2"/>
                </a:solidFill>
                <a:latin typeface="Calibri"/>
                <a:ea typeface="Calibri"/>
                <a:cs typeface="Calibri"/>
                <a:sym typeface="Calibri"/>
              </a:rPr>
              <a:t>Speech and debate prepares students for college, career, and the future. </a:t>
            </a:r>
          </a:p>
          <a:p>
            <a:pPr lvl="0">
              <a:spcBef>
                <a:spcPts val="1200"/>
              </a:spcBef>
              <a:buClr>
                <a:srgbClr val="222222"/>
              </a:buClr>
              <a:buSzPct val="100000"/>
            </a:pPr>
            <a:r>
              <a:rPr lang="en-US" sz="2200" dirty="0">
                <a:solidFill>
                  <a:srgbClr val="222222"/>
                </a:solidFill>
                <a:latin typeface="Calibri"/>
                <a:ea typeface="Calibri"/>
                <a:cs typeface="Calibri"/>
                <a:sym typeface="Calibri"/>
              </a:rPr>
              <a:t> </a:t>
            </a:r>
            <a:endParaRPr lang="en-US" sz="2200" b="0" i="0" u="none" strike="noStrike" cap="none" baseline="0" dirty="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pic>
        <p:nvPicPr>
          <p:cNvPr id="3" name="Picture 2" descr="A person posing for a picture&#10;&#10;Description automatically generated">
            <a:extLst>
              <a:ext uri="{FF2B5EF4-FFF2-40B4-BE49-F238E27FC236}">
                <a16:creationId xmlns:a16="http://schemas.microsoft.com/office/drawing/2014/main" id="{8D5CC361-64BE-DD4B-B188-26937F4356F0}"/>
              </a:ext>
            </a:extLst>
          </p:cNvPr>
          <p:cNvPicPr>
            <a:picLocks noChangeAspect="1"/>
          </p:cNvPicPr>
          <p:nvPr/>
        </p:nvPicPr>
        <p:blipFill>
          <a:blip r:embed="rId5"/>
          <a:stretch>
            <a:fillRect/>
          </a:stretch>
        </p:blipFill>
        <p:spPr>
          <a:xfrm>
            <a:off x="1135358" y="2324745"/>
            <a:ext cx="6873283" cy="3697435"/>
          </a:xfrm>
          <a:prstGeom prst="rect">
            <a:avLst/>
          </a:prstGeom>
        </p:spPr>
      </p:pic>
    </p:spTree>
    <p:extLst>
      <p:ext uri="{BB962C8B-B14F-4D97-AF65-F5344CB8AC3E}">
        <p14:creationId xmlns:p14="http://schemas.microsoft.com/office/powerpoint/2010/main" val="7963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Talking Points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a:buClr>
                <a:schemeClr val="accent2"/>
              </a:buClr>
              <a:buSzPct val="25000"/>
            </a:pPr>
            <a:r>
              <a:rPr lang="en-US" sz="2200" b="1" dirty="0">
                <a:solidFill>
                  <a:schemeClr val="accent2"/>
                </a:solidFill>
                <a:latin typeface="Calibri"/>
                <a:ea typeface="Calibri"/>
                <a:cs typeface="Calibri"/>
                <a:sym typeface="Calibri"/>
              </a:rPr>
              <a:t>There is existing local and national infrastructure of support</a:t>
            </a:r>
          </a:p>
          <a:p>
            <a:pPr marL="342900" indent="-342900">
              <a:spcBef>
                <a:spcPts val="1200"/>
              </a:spcBef>
              <a:buClr>
                <a:srgbClr val="222222"/>
              </a:buClr>
              <a:buSzPct val="100000"/>
              <a:buFont typeface="Arial" panose="020B0604020202020204" pitchFamily="34" charset="0"/>
              <a:buChar char="•"/>
            </a:pPr>
            <a:r>
              <a:rPr lang="en-US" sz="2200" dirty="0">
                <a:solidFill>
                  <a:srgbClr val="222222"/>
                </a:solidFill>
                <a:latin typeface="Calibri"/>
                <a:ea typeface="Calibri"/>
                <a:cs typeface="Calibri"/>
                <a:sym typeface="Calibri"/>
              </a:rPr>
              <a:t>By joining the NSDA, you have access to educational resources, competitive opportunities, and support from experts. </a:t>
            </a:r>
          </a:p>
          <a:p>
            <a:pPr marL="342900" indent="-342900">
              <a:spcBef>
                <a:spcPts val="1200"/>
              </a:spcBef>
              <a:buClr>
                <a:srgbClr val="222222"/>
              </a:buClr>
              <a:buSzPct val="100000"/>
              <a:buFont typeface="Arial" panose="020B0604020202020204" pitchFamily="34" charset="0"/>
              <a:buChar char="•"/>
            </a:pPr>
            <a:r>
              <a:rPr lang="en-US" sz="2200" dirty="0">
                <a:solidFill>
                  <a:srgbClr val="222222"/>
                </a:solidFill>
                <a:latin typeface="Calibri"/>
                <a:ea typeface="Calibri"/>
                <a:cs typeface="Calibri"/>
                <a:sym typeface="Calibri"/>
              </a:rPr>
              <a:t>High school: A local team of elected district leaders oversees competition, mentors new coaches, and facilitates learning and connection. </a:t>
            </a:r>
          </a:p>
          <a:p>
            <a:pPr marL="342900" indent="-342900">
              <a:spcBef>
                <a:spcPts val="1200"/>
              </a:spcBef>
              <a:buClr>
                <a:srgbClr val="222222"/>
              </a:buClr>
              <a:buSzPct val="100000"/>
              <a:buFont typeface="Arial" panose="020B0604020202020204" pitchFamily="34" charset="0"/>
              <a:buChar char="•"/>
            </a:pPr>
            <a:r>
              <a:rPr lang="en-US" sz="2200" dirty="0">
                <a:solidFill>
                  <a:srgbClr val="222222"/>
                </a:solidFill>
                <a:latin typeface="Calibri"/>
                <a:ea typeface="Calibri"/>
                <a:cs typeface="Calibri"/>
                <a:sym typeface="Calibri"/>
              </a:rPr>
              <a:t>Help finding a coach via free job postings. </a:t>
            </a:r>
          </a:p>
          <a:p>
            <a:pPr marL="342900" indent="-342900">
              <a:spcBef>
                <a:spcPts val="1200"/>
              </a:spcBef>
              <a:buClr>
                <a:srgbClr val="222222"/>
              </a:buClr>
              <a:buSzPct val="100000"/>
              <a:buFont typeface="Arial" panose="020B0604020202020204" pitchFamily="34" charset="0"/>
              <a:buChar char="•"/>
            </a:pPr>
            <a:r>
              <a:rPr lang="en-US" sz="2200" dirty="0">
                <a:solidFill>
                  <a:srgbClr val="222222"/>
                </a:solidFill>
                <a:latin typeface="Calibri"/>
                <a:ea typeface="Calibri"/>
                <a:cs typeface="Calibri"/>
                <a:sym typeface="Calibri"/>
              </a:rPr>
              <a:t>Reference local community infrastructure, if you’re familiar, or offer to serve as a resource. </a:t>
            </a:r>
            <a:endParaRPr lang="en-US" sz="2200" b="0" i="0" u="none" strike="noStrike" cap="none" baseline="0" dirty="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extLst>
      <p:ext uri="{BB962C8B-B14F-4D97-AF65-F5344CB8AC3E}">
        <p14:creationId xmlns:p14="http://schemas.microsoft.com/office/powerpoint/2010/main" val="2010513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10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Talking Points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a:buClr>
                <a:schemeClr val="accent2"/>
              </a:buClr>
              <a:buSzPct val="25000"/>
            </a:pPr>
            <a:r>
              <a:rPr lang="en-US" sz="2200" b="1" dirty="0">
                <a:solidFill>
                  <a:schemeClr val="accent2"/>
                </a:solidFill>
                <a:latin typeface="Calibri"/>
                <a:ea typeface="Calibri"/>
                <a:cs typeface="Calibri"/>
                <a:sym typeface="Calibri"/>
              </a:rPr>
              <a:t>Speech and debate improves school environments</a:t>
            </a:r>
          </a:p>
          <a:p>
            <a:pPr fontAlgn="base"/>
            <a:r>
              <a:rPr lang="en-US" sz="2200" dirty="0">
                <a:solidFill>
                  <a:srgbClr val="222222"/>
                </a:solidFill>
                <a:latin typeface="Calibri"/>
                <a:ea typeface="Calibri"/>
                <a:cs typeface="Calibri"/>
                <a:sym typeface="Calibri"/>
              </a:rPr>
              <a:t>Administrators report the following impacts from NSDA membership:</a:t>
            </a:r>
          </a:p>
          <a:p>
            <a:pPr marL="342900" indent="-342900" fontAlgn="base">
              <a:buFont typeface="Arial" panose="020B0604020202020204" pitchFamily="34" charset="0"/>
              <a:buChar char="•"/>
            </a:pPr>
            <a:endParaRPr lang="en-US" sz="2200" dirty="0">
              <a:solidFill>
                <a:srgbClr val="222222"/>
              </a:solidFill>
              <a:latin typeface="Calibri"/>
              <a:ea typeface="Calibri"/>
              <a:cs typeface="Calibri"/>
              <a:sym typeface="Calibri"/>
            </a:endParaRPr>
          </a:p>
          <a:p>
            <a:pPr marL="342900" indent="-342900" fontAlgn="base">
              <a:buFont typeface="Arial" panose="020B0604020202020204" pitchFamily="34" charset="0"/>
              <a:buChar char="•"/>
            </a:pPr>
            <a:r>
              <a:rPr lang="en-US" sz="2200" dirty="0">
                <a:solidFill>
                  <a:srgbClr val="222222"/>
                </a:solidFill>
                <a:latin typeface="Calibri"/>
                <a:ea typeface="Calibri"/>
                <a:cs typeface="Calibri"/>
                <a:sym typeface="Calibri"/>
              </a:rPr>
              <a:t>Improved classroom performance</a:t>
            </a:r>
          </a:p>
          <a:p>
            <a:pPr marL="342900" indent="-342900" fontAlgn="base">
              <a:buFont typeface="Arial" panose="020B0604020202020204" pitchFamily="34" charset="0"/>
              <a:buChar char="•"/>
            </a:pPr>
            <a:r>
              <a:rPr lang="en-US" sz="2200" dirty="0">
                <a:solidFill>
                  <a:srgbClr val="222222"/>
                </a:solidFill>
                <a:latin typeface="Calibri"/>
                <a:ea typeface="Calibri"/>
                <a:cs typeface="Calibri"/>
                <a:sym typeface="Calibri"/>
              </a:rPr>
              <a:t>Higher student confidence and self esteem</a:t>
            </a:r>
          </a:p>
          <a:p>
            <a:pPr marL="342900" indent="-342900" fontAlgn="base">
              <a:buFont typeface="Arial" panose="020B0604020202020204" pitchFamily="34" charset="0"/>
              <a:buChar char="•"/>
            </a:pPr>
            <a:r>
              <a:rPr lang="en-US" sz="2200" dirty="0">
                <a:solidFill>
                  <a:srgbClr val="222222"/>
                </a:solidFill>
                <a:latin typeface="Calibri"/>
                <a:ea typeface="Calibri"/>
                <a:cs typeface="Calibri"/>
                <a:sym typeface="Calibri"/>
              </a:rPr>
              <a:t>Increased attendance rates</a:t>
            </a:r>
          </a:p>
          <a:p>
            <a:pPr marL="342900" indent="-342900" fontAlgn="base">
              <a:buFont typeface="Arial" panose="020B0604020202020204" pitchFamily="34" charset="0"/>
              <a:buChar char="•"/>
            </a:pPr>
            <a:r>
              <a:rPr lang="en-US" sz="2200" dirty="0">
                <a:solidFill>
                  <a:srgbClr val="222222"/>
                </a:solidFill>
                <a:latin typeface="Calibri"/>
                <a:ea typeface="Calibri"/>
                <a:cs typeface="Calibri"/>
                <a:sym typeface="Calibri"/>
              </a:rPr>
              <a:t>Decreased negative student behavior</a:t>
            </a:r>
          </a:p>
          <a:p>
            <a:pPr marL="342900" indent="-342900" fontAlgn="base">
              <a:buFont typeface="Arial" panose="020B0604020202020204" pitchFamily="34" charset="0"/>
              <a:buChar char="•"/>
            </a:pPr>
            <a:r>
              <a:rPr lang="en-US" sz="2200" dirty="0">
                <a:solidFill>
                  <a:srgbClr val="222222"/>
                </a:solidFill>
                <a:latin typeface="Calibri"/>
                <a:ea typeface="Calibri"/>
                <a:cs typeface="Calibri"/>
                <a:sym typeface="Calibri"/>
              </a:rPr>
              <a:t>Increased school pride</a:t>
            </a:r>
          </a:p>
          <a:p>
            <a:pPr marL="342900" indent="-342900" fontAlgn="base">
              <a:buFont typeface="Arial" panose="020B0604020202020204" pitchFamily="34" charset="0"/>
              <a:buChar char="•"/>
            </a:pPr>
            <a:r>
              <a:rPr lang="en-US" sz="2200" dirty="0">
                <a:solidFill>
                  <a:srgbClr val="222222"/>
                </a:solidFill>
                <a:latin typeface="Calibri"/>
                <a:ea typeface="Calibri"/>
                <a:cs typeface="Calibri"/>
                <a:sym typeface="Calibri"/>
              </a:rPr>
              <a:t>Increased engagement in the classroom</a:t>
            </a:r>
          </a:p>
          <a:p>
            <a:pPr marL="342900" indent="-342900" fontAlgn="base">
              <a:buFont typeface="Arial" panose="020B0604020202020204" pitchFamily="34" charset="0"/>
              <a:buChar char="•"/>
            </a:pPr>
            <a:r>
              <a:rPr lang="en-US" sz="2200" dirty="0">
                <a:solidFill>
                  <a:srgbClr val="222222"/>
                </a:solidFill>
                <a:latin typeface="Calibri"/>
                <a:ea typeface="Calibri"/>
                <a:cs typeface="Calibri"/>
                <a:sym typeface="Calibri"/>
              </a:rPr>
              <a:t>Higher test scores</a:t>
            </a:r>
          </a:p>
          <a:p>
            <a:pPr marL="342900" indent="-342900" fontAlgn="base">
              <a:buFont typeface="Arial" panose="020B0604020202020204" pitchFamily="34" charset="0"/>
              <a:buChar char="•"/>
            </a:pPr>
            <a:r>
              <a:rPr lang="en-US" sz="2200" dirty="0">
                <a:solidFill>
                  <a:srgbClr val="222222"/>
                </a:solidFill>
                <a:latin typeface="Calibri"/>
                <a:ea typeface="Calibri"/>
                <a:cs typeface="Calibri"/>
                <a:sym typeface="Calibri"/>
              </a:rPr>
              <a:t>New recognition opportunities</a:t>
            </a:r>
          </a:p>
          <a:p>
            <a:pPr fontAlgn="base"/>
            <a:endParaRPr lang="en-US" dirty="0"/>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extLst>
      <p:ext uri="{BB962C8B-B14F-4D97-AF65-F5344CB8AC3E}">
        <p14:creationId xmlns:p14="http://schemas.microsoft.com/office/powerpoint/2010/main" val="4258035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1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1000"/>
                                        <p:tgtEl>
                                          <p:spTgt spid="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fade">
                                      <p:cBhvr>
                                        <p:cTn id="57" dur="1000"/>
                                        <p:tgtEl>
                                          <p:spTgt spid="6">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Effect transition="in" filter="fade">
                                      <p:cBhvr>
                                        <p:cTn id="62" dur="1000"/>
                                        <p:tgtEl>
                                          <p:spTgt spid="6">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animEffect transition="in" filter="fade">
                                      <p:cBhvr>
                                        <p:cTn id="67" dur="1000"/>
                                        <p:tgtEl>
                                          <p:spTgt spid="6">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10" end="10"/>
                                            </p:txEl>
                                          </p:spTgt>
                                        </p:tgtEl>
                                        <p:attrNameLst>
                                          <p:attrName>style.visibility</p:attrName>
                                        </p:attrNameLst>
                                      </p:cBhvr>
                                      <p:to>
                                        <p:strVal val="visible"/>
                                      </p:to>
                                    </p:set>
                                    <p:animEffect transition="in" filter="fade">
                                      <p:cBhvr>
                                        <p:cTn id="72"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Sample Explanation of Membership Impact to Administrators</a:t>
            </a:r>
            <a:endParaRPr lang="en-US" sz="3600" b="0" i="0" u="none" strike="noStrike" cap="none" baseline="0" dirty="0">
              <a:solidFill>
                <a:srgbClr val="786F68"/>
              </a:solidFill>
              <a:latin typeface="Trebuchet MS"/>
              <a:ea typeface="Trebuchet MS"/>
              <a:cs typeface="Trebuchet MS"/>
              <a:sym typeface="Trebuchet MS"/>
            </a:endParaRPr>
          </a:p>
        </p:txBody>
      </p:sp>
      <p:sp>
        <p:nvSpPr>
          <p:cNvPr id="6" name="Shape 133"/>
          <p:cNvSpPr txBox="1"/>
          <p:nvPr/>
        </p:nvSpPr>
        <p:spPr>
          <a:xfrm>
            <a:off x="877805" y="1587501"/>
            <a:ext cx="3707598" cy="4332852"/>
          </a:xfrm>
          <a:prstGeom prst="rect">
            <a:avLst/>
          </a:prstGeom>
          <a:solidFill>
            <a:srgbClr val="DBF5FF"/>
          </a:solidFill>
          <a:ln>
            <a:noFill/>
          </a:ln>
        </p:spPr>
        <p:txBody>
          <a:bodyPr lIns="91425" tIns="45700" rIns="91425" bIns="45700" anchor="t" anchorCtr="0">
            <a:noAutofit/>
          </a:bodyPr>
          <a:lstStyle/>
          <a:p>
            <a:pPr lvl="0">
              <a:buClr>
                <a:schemeClr val="accent2"/>
              </a:buClr>
              <a:buSzPct val="25000"/>
            </a:pPr>
            <a:r>
              <a:rPr lang="en-US" sz="2200" b="1" dirty="0">
                <a:solidFill>
                  <a:schemeClr val="accent6">
                    <a:lumMod val="75000"/>
                  </a:schemeClr>
                </a:solidFill>
                <a:latin typeface="Calibri"/>
                <a:ea typeface="Calibri"/>
                <a:cs typeface="Calibri"/>
                <a:sym typeface="Calibri"/>
              </a:rPr>
              <a:t>Your Students</a:t>
            </a:r>
          </a:p>
          <a:p>
            <a:pPr marL="285750" indent="-285750" fontAlgn="base">
              <a:buFont typeface="Arial" panose="020B0604020202020204" pitchFamily="34" charset="0"/>
              <a:buChar char="•"/>
            </a:pPr>
            <a:r>
              <a:rPr lang="en-US" sz="1600" dirty="0"/>
              <a:t>Develop the communication skills employers value</a:t>
            </a:r>
          </a:p>
          <a:p>
            <a:pPr marL="285750" indent="-285750" fontAlgn="base">
              <a:buFont typeface="Arial" panose="020B0604020202020204" pitchFamily="34" charset="0"/>
              <a:buChar char="•"/>
            </a:pPr>
            <a:r>
              <a:rPr lang="en-US" sz="1600" dirty="0"/>
              <a:t>Be eligible to earn a portion of the $150K in college scholarships we give annually</a:t>
            </a:r>
          </a:p>
          <a:p>
            <a:pPr marL="285750" indent="-285750" fontAlgn="base">
              <a:buFont typeface="Arial" panose="020B0604020202020204" pitchFamily="34" charset="0"/>
              <a:buChar char="•"/>
            </a:pPr>
            <a:r>
              <a:rPr lang="en-US" sz="1600" dirty="0"/>
              <a:t>Learn to analyze problems, discuss and debate them civilly, and work together to create solutions</a:t>
            </a:r>
          </a:p>
          <a:p>
            <a:pPr marL="285750" indent="-285750" fontAlgn="base">
              <a:buFont typeface="Arial" panose="020B0604020202020204" pitchFamily="34" charset="0"/>
              <a:buChar char="•"/>
            </a:pPr>
            <a:r>
              <a:rPr lang="en-US" sz="1600" dirty="0"/>
              <a:t>Earn local, state, and national recognition for achievement</a:t>
            </a:r>
          </a:p>
          <a:p>
            <a:pPr marL="285750" indent="-285750" fontAlgn="base">
              <a:buFont typeface="Arial" panose="020B0604020202020204" pitchFamily="34" charset="0"/>
              <a:buChar char="•"/>
            </a:pPr>
            <a:r>
              <a:rPr lang="en-US" sz="1600" dirty="0"/>
              <a:t>Build their skills with access to helpful training tools</a:t>
            </a:r>
          </a:p>
          <a:p>
            <a:pPr marL="285750" indent="-285750" fontAlgn="base">
              <a:buFont typeface="Arial" panose="020B0604020202020204" pitchFamily="34" charset="0"/>
              <a:buChar char="•"/>
            </a:pPr>
            <a:r>
              <a:rPr lang="en-US" sz="1600" dirty="0"/>
              <a:t>Compete to attend the National Tournament, the Olympics of speech and debate, where 54 national champions are crowned.</a:t>
            </a:r>
          </a:p>
          <a:p>
            <a:pPr marL="0" marR="0" lvl="0" indent="0" algn="l" rtl="0">
              <a:lnSpc>
                <a:spcPct val="100000"/>
              </a:lnSpc>
              <a:spcBef>
                <a:spcPts val="1200"/>
              </a:spcBef>
              <a:spcAft>
                <a:spcPts val="0"/>
              </a:spcAft>
              <a:buClr>
                <a:srgbClr val="000000"/>
              </a:buClr>
              <a:buFont typeface="Arial"/>
              <a:buNone/>
            </a:pPr>
            <a:endParaRPr sz="2000" b="0" i="0" u="none" strike="noStrike" cap="none" baseline="0" dirty="0">
              <a:solidFill>
                <a:schemeClr val="accent6">
                  <a:lumMod val="75000"/>
                </a:schemeClr>
              </a:solidFill>
              <a:latin typeface="Arial"/>
              <a:ea typeface="Arial"/>
              <a:cs typeface="Arial"/>
              <a:sym typeface="Arial"/>
            </a:endParaRPr>
          </a:p>
          <a:p>
            <a:pPr marL="0" marR="0" lvl="0" indent="0" algn="l" rtl="0">
              <a:lnSpc>
                <a:spcPct val="100000"/>
              </a:lnSpc>
              <a:spcBef>
                <a:spcPts val="1200"/>
              </a:spcBef>
              <a:spcAft>
                <a:spcPts val="0"/>
              </a:spcAft>
              <a:buNone/>
            </a:pPr>
            <a:endParaRPr sz="2000" b="0" i="0" u="none" strike="noStrike" cap="none" baseline="0" dirty="0">
              <a:solidFill>
                <a:srgbClr val="000000"/>
              </a:solidFill>
              <a:latin typeface="Arial"/>
              <a:ea typeface="Arial"/>
              <a:cs typeface="Arial"/>
              <a:sym typeface="Arial"/>
            </a:endParaRPr>
          </a:p>
        </p:txBody>
      </p:sp>
      <p:sp>
        <p:nvSpPr>
          <p:cNvPr id="8" name="Shape 133"/>
          <p:cNvSpPr txBox="1"/>
          <p:nvPr/>
        </p:nvSpPr>
        <p:spPr>
          <a:xfrm>
            <a:off x="4803800" y="1587501"/>
            <a:ext cx="3707598" cy="4332852"/>
          </a:xfrm>
          <a:prstGeom prst="rect">
            <a:avLst/>
          </a:prstGeom>
          <a:solidFill>
            <a:srgbClr val="FFEFC7"/>
          </a:solidFill>
          <a:ln>
            <a:noFill/>
          </a:ln>
        </p:spPr>
        <p:txBody>
          <a:bodyPr lIns="91425" tIns="45700" rIns="91425" bIns="45700" anchor="t" anchorCtr="0">
            <a:noAutofit/>
          </a:bodyPr>
          <a:lstStyle/>
          <a:p>
            <a:pPr lvl="0">
              <a:buClr>
                <a:schemeClr val="accent2"/>
              </a:buClr>
              <a:buSzPct val="25000"/>
            </a:pPr>
            <a:r>
              <a:rPr lang="en-US" sz="2200" b="1" dirty="0">
                <a:solidFill>
                  <a:schemeClr val="accent1"/>
                </a:solidFill>
                <a:latin typeface="Calibri"/>
                <a:ea typeface="Calibri"/>
                <a:cs typeface="Calibri"/>
                <a:sym typeface="Calibri"/>
              </a:rPr>
              <a:t>Your School</a:t>
            </a:r>
          </a:p>
          <a:p>
            <a:pPr lvl="0">
              <a:buClr>
                <a:schemeClr val="accent2"/>
              </a:buClr>
              <a:buSzPct val="25000"/>
            </a:pPr>
            <a:r>
              <a:rPr lang="en-US" sz="1600" b="1" dirty="0">
                <a:solidFill>
                  <a:schemeClr val="accent1"/>
                </a:solidFill>
                <a:latin typeface="Calibri"/>
                <a:ea typeface="Calibri"/>
                <a:cs typeface="Calibri"/>
                <a:sym typeface="Calibri"/>
              </a:rPr>
              <a:t>Administrators report the following benefits from NSDA membership:</a:t>
            </a:r>
          </a:p>
          <a:p>
            <a:pPr lvl="0">
              <a:buClr>
                <a:schemeClr val="accent2"/>
              </a:buClr>
              <a:buSzPct val="25000"/>
            </a:pPr>
            <a:endParaRPr lang="en-US" sz="1600" b="1" dirty="0">
              <a:solidFill>
                <a:schemeClr val="accent1"/>
              </a:solidFill>
              <a:latin typeface="Calibri"/>
              <a:ea typeface="Calibri"/>
              <a:cs typeface="Calibri"/>
              <a:sym typeface="Calibri"/>
            </a:endParaRPr>
          </a:p>
          <a:p>
            <a:pPr marL="285750" indent="-285750" fontAlgn="base">
              <a:buFont typeface="Arial" panose="020B0604020202020204" pitchFamily="34" charset="0"/>
              <a:buChar char="•"/>
            </a:pPr>
            <a:r>
              <a:rPr lang="en-US" sz="1600" dirty="0"/>
              <a:t>Improved classroom performance</a:t>
            </a:r>
          </a:p>
          <a:p>
            <a:pPr marL="285750" indent="-285750" fontAlgn="base">
              <a:buFont typeface="Arial" panose="020B0604020202020204" pitchFamily="34" charset="0"/>
              <a:buChar char="•"/>
            </a:pPr>
            <a:r>
              <a:rPr lang="en-US" sz="1600" dirty="0"/>
              <a:t>Higher student confidence and self esteem</a:t>
            </a:r>
          </a:p>
          <a:p>
            <a:pPr marL="285750" indent="-285750" fontAlgn="base">
              <a:buFont typeface="Arial" panose="020B0604020202020204" pitchFamily="34" charset="0"/>
              <a:buChar char="•"/>
            </a:pPr>
            <a:r>
              <a:rPr lang="en-US" sz="1600" dirty="0"/>
              <a:t>Increased attendance rates</a:t>
            </a:r>
          </a:p>
          <a:p>
            <a:pPr marL="285750" indent="-285750" fontAlgn="base">
              <a:buFont typeface="Arial" panose="020B0604020202020204" pitchFamily="34" charset="0"/>
              <a:buChar char="•"/>
            </a:pPr>
            <a:r>
              <a:rPr lang="en-US" sz="1600" dirty="0"/>
              <a:t>Decreased negative student behavior</a:t>
            </a:r>
          </a:p>
          <a:p>
            <a:pPr marL="285750" indent="-285750" fontAlgn="base">
              <a:buFont typeface="Arial" panose="020B0604020202020204" pitchFamily="34" charset="0"/>
              <a:buChar char="•"/>
            </a:pPr>
            <a:r>
              <a:rPr lang="en-US" sz="1600" dirty="0"/>
              <a:t>Increased school pride</a:t>
            </a:r>
          </a:p>
          <a:p>
            <a:pPr marL="285750" indent="-285750" fontAlgn="base">
              <a:buFont typeface="Arial" panose="020B0604020202020204" pitchFamily="34" charset="0"/>
              <a:buChar char="•"/>
            </a:pPr>
            <a:r>
              <a:rPr lang="en-US" sz="1600" dirty="0"/>
              <a:t>Increased engagement in the classroom</a:t>
            </a:r>
          </a:p>
          <a:p>
            <a:pPr marL="285750" indent="-285750" fontAlgn="base">
              <a:buFont typeface="Arial" panose="020B0604020202020204" pitchFamily="34" charset="0"/>
              <a:buChar char="•"/>
            </a:pPr>
            <a:r>
              <a:rPr lang="en-US" sz="1600" dirty="0"/>
              <a:t>Higher test scores</a:t>
            </a:r>
          </a:p>
          <a:p>
            <a:pPr marL="285750" indent="-285750" fontAlgn="base">
              <a:buFont typeface="Arial" panose="020B0604020202020204" pitchFamily="34" charset="0"/>
              <a:buChar char="•"/>
            </a:pPr>
            <a:r>
              <a:rPr lang="en-US" sz="1600" dirty="0"/>
              <a:t>New recognition opportunities</a:t>
            </a:r>
          </a:p>
          <a:p>
            <a:pPr marL="0" marR="0" lvl="0" indent="0" algn="l" rtl="0">
              <a:lnSpc>
                <a:spcPct val="100000"/>
              </a:lnSpc>
              <a:spcBef>
                <a:spcPts val="1200"/>
              </a:spcBef>
              <a:spcAft>
                <a:spcPts val="0"/>
              </a:spcAft>
              <a:buClr>
                <a:srgbClr val="000000"/>
              </a:buClr>
              <a:buFont typeface="Arial"/>
              <a:buNone/>
            </a:pPr>
            <a:endParaRPr sz="20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2000" b="0" i="0" u="none" strike="noStrike" cap="none" baseline="0" dirty="0">
              <a:solidFill>
                <a:srgbClr val="000000"/>
              </a:solidFill>
              <a:latin typeface="Arial"/>
              <a:ea typeface="Arial"/>
              <a:cs typeface="Arial"/>
              <a:sym typeface="Aria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pic>
        <p:nvPicPr>
          <p:cNvPr id="1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fade">
                                      <p:cBhvr>
                                        <p:cTn id="27" dur="1000"/>
                                        <p:tgtEl>
                                          <p:spTgt spid="6">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1000"/>
                                        <p:tgtEl>
                                          <p:spTgt spid="6">
                                            <p:txEl>
                                              <p:pRg st="0" end="0"/>
                                            </p:txEl>
                                          </p:spTgt>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8">
                                            <p:bg/>
                                          </p:spTgt>
                                        </p:tgtEl>
                                        <p:attrNameLst>
                                          <p:attrName>style.visibility</p:attrName>
                                        </p:attrNameLst>
                                      </p:cBhvr>
                                      <p:to>
                                        <p:strVal val="visible"/>
                                      </p:to>
                                    </p:set>
                                    <p:animEffect transition="in" filter="fade">
                                      <p:cBhvr>
                                        <p:cTn id="34" dur="1000"/>
                                        <p:tgtEl>
                                          <p:spTgt spid="8">
                                            <p:bg/>
                                          </p:spTgt>
                                        </p:tgtEl>
                                      </p:cBhvr>
                                    </p:animEffec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fade">
                                      <p:cBhvr>
                                        <p:cTn id="38" dur="10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fade">
                                      <p:cBhvr>
                                        <p:cTn id="43"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animBg="1"/>
      <p:bldP spid="8" grpId="0" build="p"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Talking Points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a:buClr>
                <a:schemeClr val="accent2"/>
              </a:buClr>
              <a:buSzPct val="25000"/>
            </a:pPr>
            <a:endParaRPr lang="en-US" sz="2200" dirty="0">
              <a:solidFill>
                <a:srgbClr val="222222"/>
              </a:solidFill>
              <a:latin typeface="Calibri"/>
              <a:ea typeface="Calibri"/>
              <a:cs typeface="Calibri"/>
              <a:sym typeface="Calibri"/>
            </a:endParaRPr>
          </a:p>
          <a:p>
            <a:pPr marL="342900" indent="-342900" fontAlgn="base">
              <a:buFont typeface="Arial" panose="020B0604020202020204" pitchFamily="34" charset="0"/>
              <a:buChar char="•"/>
            </a:pPr>
            <a:endParaRPr lang="en-US" sz="2200" dirty="0">
              <a:solidFill>
                <a:srgbClr val="222222"/>
              </a:solidFill>
              <a:latin typeface="Calibri"/>
              <a:ea typeface="Calibri"/>
              <a:cs typeface="Calibri"/>
              <a:sym typeface="Calibri"/>
            </a:endParaRPr>
          </a:p>
          <a:p>
            <a:pPr fontAlgn="base"/>
            <a:endParaRPr lang="en-US" dirty="0"/>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pic>
        <p:nvPicPr>
          <p:cNvPr id="3" name="Picture 2" descr="A screenshot of a cell phone&#10;&#10;Description automatically generated">
            <a:extLst>
              <a:ext uri="{FF2B5EF4-FFF2-40B4-BE49-F238E27FC236}">
                <a16:creationId xmlns:a16="http://schemas.microsoft.com/office/drawing/2014/main" id="{28C2F3B1-EFAB-084D-9047-5EFB8E34E829}"/>
              </a:ext>
            </a:extLst>
          </p:cNvPr>
          <p:cNvPicPr>
            <a:picLocks noChangeAspect="1"/>
          </p:cNvPicPr>
          <p:nvPr/>
        </p:nvPicPr>
        <p:blipFill>
          <a:blip r:embed="rId5"/>
          <a:stretch>
            <a:fillRect/>
          </a:stretch>
        </p:blipFill>
        <p:spPr>
          <a:xfrm>
            <a:off x="0" y="1246033"/>
            <a:ext cx="9144000" cy="4800600"/>
          </a:xfrm>
          <a:prstGeom prst="rect">
            <a:avLst/>
          </a:prstGeom>
        </p:spPr>
      </p:pic>
    </p:spTree>
    <p:extLst>
      <p:ext uri="{BB962C8B-B14F-4D97-AF65-F5344CB8AC3E}">
        <p14:creationId xmlns:p14="http://schemas.microsoft.com/office/powerpoint/2010/main" val="913160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Talking Points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a:buClr>
                <a:schemeClr val="accent2"/>
              </a:buClr>
              <a:buSzPct val="25000"/>
            </a:pPr>
            <a:r>
              <a:rPr lang="en-US" sz="2200" b="1" dirty="0">
                <a:solidFill>
                  <a:schemeClr val="accent2"/>
                </a:solidFill>
                <a:latin typeface="Calibri"/>
                <a:ea typeface="Calibri"/>
                <a:cs typeface="Calibri"/>
                <a:sym typeface="Calibri"/>
              </a:rPr>
              <a:t>Speech and debate improves school environments</a:t>
            </a:r>
          </a:p>
          <a:p>
            <a:pPr fontAlgn="base"/>
            <a:r>
              <a:rPr lang="en-US" sz="2200" dirty="0">
                <a:solidFill>
                  <a:srgbClr val="222222"/>
                </a:solidFill>
                <a:latin typeface="Calibri"/>
                <a:ea typeface="Calibri"/>
                <a:cs typeface="Calibri"/>
                <a:sym typeface="Calibri"/>
              </a:rPr>
              <a:t>Hear from a peer </a:t>
            </a:r>
          </a:p>
          <a:p>
            <a:pPr fontAlgn="base"/>
            <a:endParaRPr lang="en-US" sz="2200" dirty="0">
              <a:solidFill>
                <a:srgbClr val="222222"/>
              </a:solidFill>
              <a:latin typeface="Calibri"/>
              <a:ea typeface="Calibri"/>
              <a:cs typeface="Calibri"/>
              <a:sym typeface="Calibri"/>
            </a:endParaRPr>
          </a:p>
          <a:p>
            <a:pPr marL="342900" indent="-342900" fontAlgn="base">
              <a:buFont typeface="Arial" panose="020B0604020202020204" pitchFamily="34" charset="0"/>
              <a:buChar char="•"/>
            </a:pPr>
            <a:r>
              <a:rPr lang="en-US" sz="2200" dirty="0">
                <a:solidFill>
                  <a:srgbClr val="222222"/>
                </a:solidFill>
                <a:latin typeface="Calibri"/>
                <a:ea typeface="Calibri"/>
                <a:cs typeface="Calibri"/>
                <a:sym typeface="Calibri"/>
              </a:rPr>
              <a:t>“As a result of the “speech and debate attitude,” earned dual credits increased 800%, ACT scores increased an average of three points, and scholarship dollars offered doubled in three years.” - Douglas Wine, Principal, Holy Ghost Catholic School, NM</a:t>
            </a:r>
          </a:p>
          <a:p>
            <a:pPr fontAlgn="base"/>
            <a:endParaRPr lang="en-US" sz="2200" dirty="0">
              <a:solidFill>
                <a:srgbClr val="222222"/>
              </a:solidFill>
              <a:latin typeface="Calibri"/>
              <a:ea typeface="Calibri"/>
              <a:cs typeface="Calibri"/>
              <a:sym typeface="Calibri"/>
            </a:endParaRPr>
          </a:p>
          <a:p>
            <a:pPr marL="342900" indent="-342900" fontAlgn="base">
              <a:buFont typeface="Arial" panose="020B0604020202020204" pitchFamily="34" charset="0"/>
              <a:buChar char="•"/>
            </a:pPr>
            <a:r>
              <a:rPr lang="en-US" sz="2200" dirty="0">
                <a:solidFill>
                  <a:srgbClr val="222222"/>
                </a:solidFill>
                <a:latin typeface="Calibri"/>
                <a:ea typeface="Calibri"/>
                <a:cs typeface="Calibri"/>
                <a:sym typeface="Calibri"/>
              </a:rPr>
              <a:t>“Speech and debate participants do better academically across the board. They become engaged, active participants in their education and in their community. Our school has seen great improvements in student culture and spirit since we started our program.” - Errol A. Evans, Principal, Attucks Middle School, FL</a:t>
            </a: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extLst>
      <p:ext uri="{BB962C8B-B14F-4D97-AF65-F5344CB8AC3E}">
        <p14:creationId xmlns:p14="http://schemas.microsoft.com/office/powerpoint/2010/main" val="2641653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1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Meeting Follow Up</a:t>
            </a:r>
            <a:endParaRPr lang="en-US" sz="3600" b="0" i="0" u="none" strike="noStrike" cap="none" baseline="0" dirty="0">
              <a:solidFill>
                <a:srgbClr val="786F68"/>
              </a:solidFill>
              <a:latin typeface="Trebuchet MS"/>
              <a:ea typeface="Trebuchet MS"/>
              <a:cs typeface="Trebuchet MS"/>
              <a:sym typeface="Trebuchet MS"/>
            </a:endParaRPr>
          </a:p>
        </p:txBody>
      </p:sp>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342900" indent="-342900" fontAlgn="base">
              <a:buFont typeface="Arial" panose="020B0604020202020204" pitchFamily="34" charset="0"/>
              <a:buChar char="•"/>
            </a:pPr>
            <a:r>
              <a:rPr lang="en-US" sz="2200" dirty="0">
                <a:solidFill>
                  <a:srgbClr val="222222"/>
                </a:solidFill>
                <a:latin typeface="Calibri"/>
                <a:ea typeface="Calibri"/>
                <a:cs typeface="Calibri"/>
                <a:sym typeface="Calibri"/>
              </a:rPr>
              <a:t>Send a thank you note or email to the decision maker you met with thanking them for their time and promising to follow up. </a:t>
            </a:r>
          </a:p>
          <a:p>
            <a:pPr fontAlgn="base"/>
            <a:endParaRPr lang="en-US" sz="2200" dirty="0">
              <a:solidFill>
                <a:srgbClr val="222222"/>
              </a:solidFill>
              <a:latin typeface="Calibri"/>
              <a:ea typeface="Calibri"/>
              <a:cs typeface="Calibri"/>
              <a:sym typeface="Calibri"/>
            </a:endParaRPr>
          </a:p>
          <a:p>
            <a:pPr marL="342900" indent="-342900" fontAlgn="base">
              <a:buFont typeface="Arial" panose="020B0604020202020204" pitchFamily="34" charset="0"/>
              <a:buChar char="•"/>
            </a:pPr>
            <a:r>
              <a:rPr lang="en-US" sz="2200" dirty="0">
                <a:solidFill>
                  <a:schemeClr val="tx1">
                    <a:lumMod val="50000"/>
                  </a:schemeClr>
                </a:solidFill>
                <a:latin typeface="Calibri"/>
                <a:ea typeface="Calibri"/>
                <a:cs typeface="Calibri"/>
                <a:sym typeface="Calibri"/>
              </a:rPr>
              <a:t>Depending on your level of engagement with the process, you may want to work through these questions in the following weeks: </a:t>
            </a:r>
          </a:p>
          <a:p>
            <a:pPr marL="914400" lvl="5" indent="-457200">
              <a:spcBef>
                <a:spcPts val="1200"/>
              </a:spcBef>
              <a:buClr>
                <a:schemeClr val="accent1"/>
              </a:buClr>
              <a:buSzPct val="100000"/>
              <a:buFont typeface="Wingdings" charset="2"/>
              <a:buChar char="ü"/>
            </a:pPr>
            <a:r>
              <a:rPr lang="en-US" sz="2200" b="1" dirty="0">
                <a:solidFill>
                  <a:schemeClr val="accent1"/>
                </a:solidFill>
                <a:latin typeface="Calibri"/>
                <a:ea typeface="Calibri"/>
                <a:cs typeface="Calibri"/>
                <a:sym typeface="Calibri"/>
              </a:rPr>
              <a:t>How will the team travel to tournaments? What is the policy for field trips? </a:t>
            </a:r>
          </a:p>
          <a:p>
            <a:pPr marL="914400" lvl="5" indent="-457200">
              <a:spcBef>
                <a:spcPts val="1200"/>
              </a:spcBef>
              <a:buClr>
                <a:schemeClr val="accent1"/>
              </a:buClr>
              <a:buSzPct val="100000"/>
              <a:buFont typeface="Wingdings" charset="2"/>
              <a:buChar char="ü"/>
            </a:pPr>
            <a:r>
              <a:rPr lang="en-US" sz="2200" b="1" dirty="0">
                <a:solidFill>
                  <a:schemeClr val="accent1"/>
                </a:solidFill>
                <a:latin typeface="Calibri"/>
                <a:ea typeface="Calibri"/>
                <a:cs typeface="Calibri"/>
                <a:sym typeface="Calibri"/>
              </a:rPr>
              <a:t>How will the team receive the necessary funds to compete? If financial support through the school is limited, think about alternative funding sources promoted or provided by the NSDA. </a:t>
            </a: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pic>
        <p:nvPicPr>
          <p:cNvPr id="8"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10"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0.70"/>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Incentives for New Programs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r>
              <a:rPr lang="en-US" sz="3200" b="1" dirty="0">
                <a:solidFill>
                  <a:schemeClr val="accent2"/>
                </a:solidFill>
                <a:latin typeface="Calibri"/>
                <a:ea typeface="Calibri"/>
                <a:cs typeface="Calibri"/>
                <a:sym typeface="Calibri"/>
              </a:rPr>
              <a:t> </a:t>
            </a:r>
          </a:p>
          <a:p>
            <a:pPr>
              <a:spcBef>
                <a:spcPts val="1200"/>
              </a:spcBef>
              <a:buClr>
                <a:srgbClr val="222222"/>
              </a:buClr>
              <a:buSzPct val="100000"/>
            </a:pPr>
            <a:r>
              <a:rPr lang="en-US" sz="2200" dirty="0">
                <a:solidFill>
                  <a:srgbClr val="222222"/>
                </a:solidFill>
                <a:latin typeface="Calibri"/>
                <a:ea typeface="Calibri"/>
                <a:cs typeface="Calibri"/>
                <a:sym typeface="Calibri"/>
              </a:rPr>
              <a:t>We offer special grants to eligible new programs. Encourage new programs to apply! </a:t>
            </a:r>
          </a:p>
          <a:p>
            <a:pPr>
              <a:spcBef>
                <a:spcPts val="1200"/>
              </a:spcBef>
              <a:buClr>
                <a:srgbClr val="222222"/>
              </a:buClr>
              <a:buSzPct val="100000"/>
            </a:pPr>
            <a:r>
              <a:rPr lang="en-US" sz="2200" dirty="0">
                <a:solidFill>
                  <a:srgbClr val="222222"/>
                </a:solidFill>
                <a:latin typeface="Calibri"/>
                <a:ea typeface="Calibri"/>
                <a:cs typeface="Calibri"/>
                <a:sym typeface="Calibri"/>
              </a:rPr>
              <a:t>Learn more at </a:t>
            </a:r>
            <a:r>
              <a:rPr lang="en-US" sz="2200" dirty="0">
                <a:solidFill>
                  <a:srgbClr val="222222"/>
                </a:solidFill>
                <a:latin typeface="Calibri"/>
                <a:ea typeface="Calibri"/>
                <a:cs typeface="Calibri"/>
                <a:sym typeface="Calibri"/>
                <a:hlinkClick r:id="rId5"/>
              </a:rPr>
              <a:t>www.speechanddebate.org/program-grants</a:t>
            </a:r>
            <a:r>
              <a:rPr lang="en-US" sz="2200" dirty="0">
                <a:solidFill>
                  <a:srgbClr val="222222"/>
                </a:solidFill>
                <a:latin typeface="Calibri"/>
                <a:ea typeface="Calibri"/>
                <a:cs typeface="Calibri"/>
                <a:sym typeface="Calibri"/>
              </a:rPr>
              <a:t>. </a:t>
            </a:r>
          </a:p>
          <a:p>
            <a:pPr>
              <a:spcBef>
                <a:spcPts val="1200"/>
              </a:spcBef>
              <a:buClr>
                <a:srgbClr val="222222"/>
              </a:buClr>
              <a:buSzPct val="100000"/>
            </a:pPr>
            <a:endParaRPr lang="en-US" sz="2200" b="0" i="0" u="none" strike="noStrike" cap="none" baseline="0" dirty="0">
              <a:solidFill>
                <a:srgbClr val="222222"/>
              </a:solidFill>
              <a:latin typeface="Calibri"/>
              <a:cs typeface="Calibri"/>
              <a:sym typeface="Calibri"/>
            </a:endParaRPr>
          </a:p>
          <a:p>
            <a:pPr>
              <a:spcBef>
                <a:spcPts val="1200"/>
              </a:spcBef>
              <a:buClr>
                <a:srgbClr val="222222"/>
              </a:buClr>
              <a:buSzPct val="100000"/>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extLst>
      <p:ext uri="{BB962C8B-B14F-4D97-AF65-F5344CB8AC3E}">
        <p14:creationId xmlns:p14="http://schemas.microsoft.com/office/powerpoint/2010/main" val="18380056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Ready, Set, Join!</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a:buClr>
                <a:schemeClr val="accent2"/>
              </a:buClr>
              <a:buSzPct val="25000"/>
            </a:pPr>
            <a:r>
              <a:rPr lang="en-US" sz="2200" dirty="0">
                <a:solidFill>
                  <a:srgbClr val="222222"/>
                </a:solidFill>
                <a:latin typeface="Calibri"/>
                <a:ea typeface="Calibri"/>
                <a:cs typeface="Calibri"/>
                <a:sym typeface="Calibri"/>
              </a:rPr>
              <a:t>New programs can sign up at </a:t>
            </a:r>
            <a:r>
              <a:rPr lang="en-US" sz="2200" dirty="0">
                <a:solidFill>
                  <a:srgbClr val="222222"/>
                </a:solidFill>
                <a:latin typeface="Calibri"/>
                <a:ea typeface="Calibri"/>
                <a:cs typeface="Calibri"/>
                <a:sym typeface="Calibri"/>
                <a:hlinkClick r:id="rId5"/>
              </a:rPr>
              <a:t>www.speechanddebate.org/signup</a:t>
            </a:r>
            <a:r>
              <a:rPr lang="en-US" sz="2200" dirty="0">
                <a:solidFill>
                  <a:srgbClr val="222222"/>
                </a:solidFill>
                <a:latin typeface="Calibri"/>
                <a:ea typeface="Calibri"/>
                <a:cs typeface="Calibri"/>
                <a:sym typeface="Calibri"/>
              </a:rPr>
              <a:t> and find resources to get started coaching at </a:t>
            </a:r>
            <a:r>
              <a:rPr lang="en-US" sz="2200" dirty="0">
                <a:solidFill>
                  <a:srgbClr val="222222"/>
                </a:solidFill>
                <a:latin typeface="Calibri"/>
                <a:ea typeface="Calibri"/>
                <a:cs typeface="Calibri"/>
                <a:sym typeface="Calibri"/>
                <a:hlinkClick r:id="rId6"/>
              </a:rPr>
              <a:t>www.speechanddebate.org/new-coach-quick-start-guide</a:t>
            </a:r>
            <a:r>
              <a:rPr lang="en-US" sz="2200" dirty="0">
                <a:solidFill>
                  <a:srgbClr val="222222"/>
                </a:solidFill>
                <a:latin typeface="Calibri"/>
                <a:ea typeface="Calibri"/>
                <a:cs typeface="Calibri"/>
                <a:sym typeface="Calibri"/>
              </a:rPr>
              <a:t>.</a:t>
            </a:r>
          </a:p>
          <a:p>
            <a:pPr>
              <a:buClr>
                <a:schemeClr val="accent2"/>
              </a:buClr>
              <a:buSzPct val="25000"/>
            </a:pPr>
            <a:r>
              <a:rPr lang="en-US" sz="2200" dirty="0">
                <a:solidFill>
                  <a:srgbClr val="222222"/>
                </a:solidFill>
                <a:latin typeface="Calibri"/>
                <a:ea typeface="Calibri"/>
                <a:cs typeface="Calibri"/>
                <a:sym typeface="Calibri"/>
              </a:rPr>
              <a:t> </a:t>
            </a: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pic>
        <p:nvPicPr>
          <p:cNvPr id="3" name="Picture 2" descr="A screenshot of a social media post&#10;&#10;Description automatically generated">
            <a:extLst>
              <a:ext uri="{FF2B5EF4-FFF2-40B4-BE49-F238E27FC236}">
                <a16:creationId xmlns:a16="http://schemas.microsoft.com/office/drawing/2014/main" id="{4E179749-66B3-424B-9238-93EF4D579BA6}"/>
              </a:ext>
            </a:extLst>
          </p:cNvPr>
          <p:cNvPicPr>
            <a:picLocks noChangeAspect="1"/>
          </p:cNvPicPr>
          <p:nvPr/>
        </p:nvPicPr>
        <p:blipFill>
          <a:blip r:embed="rId7"/>
          <a:stretch>
            <a:fillRect/>
          </a:stretch>
        </p:blipFill>
        <p:spPr>
          <a:xfrm>
            <a:off x="457200" y="2763529"/>
            <a:ext cx="8229600" cy="3429461"/>
          </a:xfrm>
          <a:prstGeom prst="rect">
            <a:avLst/>
          </a:prstGeom>
        </p:spPr>
      </p:pic>
    </p:spTree>
    <p:extLst>
      <p:ext uri="{BB962C8B-B14F-4D97-AF65-F5344CB8AC3E}">
        <p14:creationId xmlns:p14="http://schemas.microsoft.com/office/powerpoint/2010/main" val="16884181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Reminder: Where to Find Info</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a:buClr>
                <a:schemeClr val="accent2"/>
              </a:buClr>
              <a:buSzPct val="25000"/>
            </a:pPr>
            <a:r>
              <a:rPr lang="en-US" sz="2200" dirty="0">
                <a:solidFill>
                  <a:srgbClr val="222222"/>
                </a:solidFill>
                <a:latin typeface="Calibri"/>
                <a:ea typeface="Calibri"/>
                <a:cs typeface="Calibri"/>
                <a:sym typeface="Calibri"/>
              </a:rPr>
              <a:t>Advocacy resources: </a:t>
            </a:r>
            <a:r>
              <a:rPr lang="en-US" sz="2200" dirty="0" err="1">
                <a:solidFill>
                  <a:srgbClr val="222222"/>
                </a:solidFill>
                <a:latin typeface="Calibri"/>
                <a:ea typeface="Calibri"/>
                <a:cs typeface="Calibri"/>
                <a:sym typeface="Calibri"/>
              </a:rPr>
              <a:t>www.speechanddebate.org</a:t>
            </a:r>
            <a:r>
              <a:rPr lang="en-US" sz="2200" dirty="0">
                <a:solidFill>
                  <a:srgbClr val="222222"/>
                </a:solidFill>
                <a:latin typeface="Calibri"/>
                <a:ea typeface="Calibri"/>
                <a:cs typeface="Calibri"/>
                <a:sym typeface="Calibri"/>
              </a:rPr>
              <a:t>/advocacy </a:t>
            </a:r>
          </a:p>
          <a:p>
            <a:pPr>
              <a:buClr>
                <a:schemeClr val="accent2"/>
              </a:buClr>
              <a:buSzPct val="25000"/>
            </a:pPr>
            <a:endParaRPr lang="en-US" sz="2200" dirty="0">
              <a:solidFill>
                <a:srgbClr val="222222"/>
              </a:solidFill>
              <a:latin typeface="Calibri"/>
              <a:ea typeface="Calibri"/>
              <a:cs typeface="Calibri"/>
              <a:sym typeface="Calibri"/>
            </a:endParaRPr>
          </a:p>
          <a:p>
            <a:pPr>
              <a:buClr>
                <a:schemeClr val="accent2"/>
              </a:buClr>
              <a:buSzPct val="25000"/>
            </a:pPr>
            <a:r>
              <a:rPr lang="en-US" sz="2200" dirty="0">
                <a:solidFill>
                  <a:srgbClr val="222222"/>
                </a:solidFill>
                <a:latin typeface="Calibri"/>
                <a:ea typeface="Calibri"/>
                <a:cs typeface="Calibri"/>
                <a:sym typeface="Calibri"/>
              </a:rPr>
              <a:t>Admin landing page: </a:t>
            </a:r>
            <a:r>
              <a:rPr lang="en-US" sz="2200" dirty="0" err="1">
                <a:solidFill>
                  <a:srgbClr val="222222"/>
                </a:solidFill>
                <a:latin typeface="Calibri"/>
                <a:ea typeface="Calibri"/>
                <a:cs typeface="Calibri"/>
                <a:sym typeface="Calibri"/>
              </a:rPr>
              <a:t>www.speechanddebate.org</a:t>
            </a:r>
            <a:r>
              <a:rPr lang="en-US" sz="2200" dirty="0">
                <a:solidFill>
                  <a:srgbClr val="222222"/>
                </a:solidFill>
                <a:latin typeface="Calibri"/>
                <a:ea typeface="Calibri"/>
                <a:cs typeface="Calibri"/>
                <a:sym typeface="Calibri"/>
              </a:rPr>
              <a:t>/administrators</a:t>
            </a:r>
          </a:p>
          <a:p>
            <a:pPr>
              <a:buClr>
                <a:schemeClr val="accent2"/>
              </a:buClr>
              <a:buSzPct val="25000"/>
            </a:pPr>
            <a:r>
              <a:rPr lang="en-US" sz="2200" dirty="0">
                <a:solidFill>
                  <a:srgbClr val="222222"/>
                </a:solidFill>
                <a:latin typeface="Calibri"/>
                <a:ea typeface="Calibri"/>
                <a:cs typeface="Calibri"/>
                <a:sym typeface="Calibri"/>
              </a:rPr>
              <a:t> </a:t>
            </a: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extLst>
      <p:ext uri="{BB962C8B-B14F-4D97-AF65-F5344CB8AC3E}">
        <p14:creationId xmlns:p14="http://schemas.microsoft.com/office/powerpoint/2010/main" val="223890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Timeline</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Step 1: Identify potential member programs</a:t>
            </a: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Step 2: Request a meeting or call with a decision maker</a:t>
            </a: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Step 3: Prepare for and attend your meeting</a:t>
            </a:r>
          </a:p>
          <a:p>
            <a:pPr marL="457200" lvl="0" indent="-457200">
              <a:spcBef>
                <a:spcPts val="1200"/>
              </a:spcBef>
              <a:buClr>
                <a:srgbClr val="222222"/>
              </a:buClr>
              <a:buSzPct val="100000"/>
              <a:buFont typeface="Calibri"/>
              <a:buChar char="•"/>
            </a:pPr>
            <a:r>
              <a:rPr lang="en-US" sz="2200" dirty="0">
                <a:solidFill>
                  <a:schemeClr val="tx1"/>
                </a:solidFill>
                <a:latin typeface="Calibri"/>
                <a:cs typeface="Calibri"/>
                <a:sym typeface="Calibri"/>
              </a:rPr>
              <a:t>Step 4: Following up</a:t>
            </a:r>
          </a:p>
          <a:p>
            <a:pPr marL="457200" lvl="0" indent="-457200">
              <a:spcBef>
                <a:spcPts val="1200"/>
              </a:spcBef>
              <a:buClr>
                <a:srgbClr val="222222"/>
              </a:buClr>
              <a:buSzPct val="100000"/>
              <a:buFont typeface="Calibri"/>
              <a:buChar char="•"/>
            </a:pPr>
            <a:endParaRPr lang="en-US" sz="2200" dirty="0">
              <a:solidFill>
                <a:schemeClr val="tx1"/>
              </a:solidFill>
              <a:latin typeface="Calibri"/>
              <a:cs typeface="Calibri"/>
              <a:sym typeface="Calibri"/>
            </a:endParaRPr>
          </a:p>
          <a:p>
            <a:pPr marL="457200" lvl="0" indent="-457200">
              <a:spcBef>
                <a:spcPts val="1200"/>
              </a:spcBef>
              <a:buClr>
                <a:srgbClr val="222222"/>
              </a:buClr>
              <a:buSzPct val="100000"/>
              <a:buFont typeface="Calibri"/>
              <a:buChar char="•"/>
            </a:pPr>
            <a:r>
              <a:rPr lang="en-US" sz="2200" dirty="0">
                <a:solidFill>
                  <a:schemeClr val="tx1"/>
                </a:solidFill>
                <a:latin typeface="Calibri"/>
                <a:cs typeface="Calibri"/>
                <a:sym typeface="Calibri"/>
              </a:rPr>
              <a:t>Find this guide in print at </a:t>
            </a:r>
            <a:r>
              <a:rPr lang="en-US" sz="2200" dirty="0">
                <a:solidFill>
                  <a:schemeClr val="tx1"/>
                </a:solidFill>
                <a:latin typeface="Calibri"/>
                <a:cs typeface="Calibri"/>
                <a:sym typeface="Calibri"/>
                <a:hlinkClick r:id="rId5"/>
              </a:rPr>
              <a:t>www.speechanddebate.org/advocacy</a:t>
            </a:r>
            <a:r>
              <a:rPr lang="en-US" sz="2200" dirty="0">
                <a:solidFill>
                  <a:schemeClr val="tx1"/>
                </a:solidFill>
                <a:latin typeface="Calibri"/>
                <a:cs typeface="Calibri"/>
                <a:sym typeface="Calibri"/>
              </a:rPr>
              <a:t>.   </a:t>
            </a:r>
            <a:endParaRPr lang="en-US" sz="2200" dirty="0">
              <a:solidFill>
                <a:srgbClr val="222222"/>
              </a:solidFill>
              <a:latin typeface="Calibri"/>
              <a:cs typeface="Calibri"/>
              <a:sym typeface="Calibri"/>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extLst>
      <p:ext uri="{BB962C8B-B14F-4D97-AF65-F5344CB8AC3E}">
        <p14:creationId xmlns:p14="http://schemas.microsoft.com/office/powerpoint/2010/main" val="31221532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10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10" name="TextBox 9"/>
          <p:cNvSpPr txBox="1"/>
          <p:nvPr/>
        </p:nvSpPr>
        <p:spPr>
          <a:xfrm>
            <a:off x="4981266" y="981330"/>
            <a:ext cx="3645229" cy="4462760"/>
          </a:xfrm>
          <a:prstGeom prst="rect">
            <a:avLst/>
          </a:prstGeom>
          <a:noFill/>
        </p:spPr>
        <p:txBody>
          <a:bodyPr wrap="square" rtlCol="0">
            <a:spAutoFit/>
          </a:bodyPr>
          <a:lstStyle/>
          <a:p>
            <a:pPr>
              <a:buClr>
                <a:schemeClr val="accent2"/>
              </a:buClr>
              <a:buSzPct val="25000"/>
            </a:pPr>
            <a:r>
              <a:rPr lang="en-US" sz="2200" b="1" dirty="0">
                <a:solidFill>
                  <a:schemeClr val="accent2"/>
                </a:solidFill>
                <a:latin typeface="Calibri"/>
                <a:ea typeface="Calibri"/>
                <a:cs typeface="Calibri"/>
                <a:sym typeface="Calibri"/>
              </a:rPr>
              <a:t>Questions? </a:t>
            </a:r>
          </a:p>
          <a:p>
            <a:pPr>
              <a:buClr>
                <a:schemeClr val="accent2"/>
              </a:buClr>
              <a:buSzPct val="25000"/>
            </a:pPr>
            <a:endParaRPr lang="en-US" sz="2200" b="1" dirty="0">
              <a:solidFill>
                <a:schemeClr val="accent2"/>
              </a:solidFill>
              <a:latin typeface="Calibri"/>
              <a:ea typeface="Calibri"/>
              <a:cs typeface="Calibri"/>
              <a:sym typeface="Calibri"/>
            </a:endParaRPr>
          </a:p>
          <a:p>
            <a:pPr>
              <a:buClr>
                <a:schemeClr val="accent2"/>
              </a:buClr>
              <a:buSzPct val="25000"/>
            </a:pPr>
            <a:r>
              <a:rPr lang="en-US" sz="2200" b="1" dirty="0">
                <a:solidFill>
                  <a:schemeClr val="accent2"/>
                </a:solidFill>
                <a:latin typeface="Calibri"/>
                <a:ea typeface="Calibri"/>
                <a:cs typeface="Calibri"/>
                <a:sym typeface="Calibri"/>
              </a:rPr>
              <a:t>Advice? </a:t>
            </a:r>
          </a:p>
          <a:p>
            <a:pPr>
              <a:buClr>
                <a:schemeClr val="accent2"/>
              </a:buClr>
              <a:buSzPct val="25000"/>
            </a:pPr>
            <a:endParaRPr lang="en-US" sz="2200" b="1" dirty="0">
              <a:solidFill>
                <a:schemeClr val="accent2"/>
              </a:solidFill>
              <a:latin typeface="Calibri"/>
              <a:ea typeface="Calibri"/>
              <a:cs typeface="Calibri"/>
              <a:sym typeface="Calibri"/>
            </a:endParaRPr>
          </a:p>
          <a:p>
            <a:pPr>
              <a:buClr>
                <a:schemeClr val="accent2"/>
              </a:buClr>
              <a:buSzPct val="25000"/>
            </a:pPr>
            <a:r>
              <a:rPr lang="en-US" sz="2200" b="1" dirty="0">
                <a:solidFill>
                  <a:schemeClr val="accent2"/>
                </a:solidFill>
                <a:latin typeface="Calibri"/>
                <a:ea typeface="Calibri"/>
                <a:cs typeface="Calibri"/>
                <a:sym typeface="Calibri"/>
              </a:rPr>
              <a:t>Additional resources you’d like us to create? </a:t>
            </a:r>
          </a:p>
          <a:p>
            <a:pPr>
              <a:buClr>
                <a:schemeClr val="accent2"/>
              </a:buClr>
              <a:buSzPct val="25000"/>
            </a:pPr>
            <a:endParaRPr lang="en-US" sz="2200" b="1" dirty="0">
              <a:solidFill>
                <a:schemeClr val="accent2"/>
              </a:solidFill>
              <a:latin typeface="Calibri"/>
              <a:ea typeface="Calibri"/>
              <a:cs typeface="Calibri"/>
              <a:sym typeface="Calibri"/>
            </a:endParaRPr>
          </a:p>
          <a:p>
            <a:pPr>
              <a:buClr>
                <a:schemeClr val="accent2"/>
              </a:buClr>
              <a:buSzPct val="25000"/>
            </a:pPr>
            <a:r>
              <a:rPr lang="en-US" sz="2200" b="1" dirty="0">
                <a:solidFill>
                  <a:schemeClr val="accent2"/>
                </a:solidFill>
                <a:latin typeface="Calibri"/>
                <a:ea typeface="Calibri"/>
                <a:cs typeface="Calibri"/>
                <a:sym typeface="Calibri"/>
              </a:rPr>
              <a:t>Need help advocating for an existing program in jeopardy? We’re in your corner! Email </a:t>
            </a:r>
            <a:r>
              <a:rPr lang="en-US" sz="2200" b="1" dirty="0">
                <a:solidFill>
                  <a:schemeClr val="accent2"/>
                </a:solidFill>
                <a:latin typeface="Calibri"/>
                <a:ea typeface="Calibri"/>
                <a:cs typeface="Calibri"/>
                <a:sym typeface="Calibri"/>
                <a:hlinkClick r:id="rId3"/>
              </a:rPr>
              <a:t>annie.reisener@speechanddebate.org</a:t>
            </a:r>
            <a:r>
              <a:rPr lang="en-US" sz="2200" b="1" dirty="0">
                <a:solidFill>
                  <a:schemeClr val="accent2"/>
                </a:solidFill>
                <a:latin typeface="Calibri"/>
                <a:ea typeface="Calibri"/>
                <a:cs typeface="Calibri"/>
                <a:sym typeface="Calibri"/>
              </a:rPr>
              <a:t> for support.  </a:t>
            </a:r>
          </a:p>
          <a:p>
            <a:endParaRPr lang="en-US" sz="2000" dirty="0">
              <a:solidFill>
                <a:schemeClr val="accent2"/>
              </a:solidFill>
              <a:latin typeface="Calibri"/>
              <a:cs typeface="Calibri"/>
            </a:endParaRPr>
          </a:p>
        </p:txBody>
      </p:sp>
      <p:pic>
        <p:nvPicPr>
          <p:cNvPr id="14" name="Picture 13" descr="A group of teenage students study together in a school setting. The student in the forground is wearing a suit and tie and typing on a laptop computer.">
            <a:extLst>
              <a:ext uri="{C183D7F6-B498-43B3-948B-1728B52AA6E4}">
                <adec:decorative xmlns:adec="http://schemas.microsoft.com/office/drawing/2017/decorative" val="0"/>
              </a:ext>
            </a:extLst>
          </p:cNvPr>
          <p:cNvPicPr>
            <a:picLocks noChangeAspect="1"/>
          </p:cNvPicPr>
          <p:nvPr/>
        </p:nvPicPr>
        <p:blipFill>
          <a:blip r:embed="rId4"/>
          <a:srcRect l="23593" r="20208"/>
          <a:stretch>
            <a:fillRect/>
          </a:stretch>
        </p:blipFill>
        <p:spPr>
          <a:xfrm>
            <a:off x="395278" y="742126"/>
            <a:ext cx="4078951" cy="4828687"/>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srcRect l="1173" r="94950"/>
          <a:stretch>
            <a:fillRect/>
          </a:stretch>
        </p:blipFill>
        <p:spPr>
          <a:xfrm rot="16200000">
            <a:off x="5338997" y="2625064"/>
            <a:ext cx="354599" cy="7490452"/>
          </a:xfrm>
          <a:prstGeom prst="rect">
            <a:avLst/>
          </a:prstGeom>
        </p:spPr>
      </p:pic>
      <p:pic>
        <p:nvPicPr>
          <p:cNvPr id="13" name="Shape 7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207962" y="6113462"/>
            <a:ext cx="1408111" cy="541337"/>
          </a:xfrm>
          <a:prstGeom prst="rect">
            <a:avLst/>
          </a:prstGeom>
          <a:noFill/>
          <a:ln>
            <a:noFill/>
          </a:ln>
        </p:spPr>
      </p:pic>
      <p:sp>
        <p:nvSpPr>
          <p:cNvPr id="15"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par>
                          <p:cTn id="19" fill="hold">
                            <p:stCondLst>
                              <p:cond delay="2000"/>
                            </p:stCondLst>
                            <p:childTnLst>
                              <p:par>
                                <p:cTn id="20" presetID="2" presetClass="entr" presetSubtype="2" accel="50000" decel="500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1+#ppt_w/2"/>
                                          </p:val>
                                        </p:tav>
                                        <p:tav tm="100000">
                                          <p:val>
                                            <p:strVal val="#ppt_x"/>
                                          </p:val>
                                        </p:tav>
                                      </p:tavLst>
                                    </p:anim>
                                    <p:anim calcmode="lin" valueType="num">
                                      <p:cBhvr additive="base">
                                        <p:cTn id="23" dur="10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6858000"/>
          </a:xfrm>
          <a:prstGeom prst="rect">
            <a:avLst/>
          </a:prstGeom>
        </p:spPr>
      </p:pic>
      <p:pic>
        <p:nvPicPr>
          <p:cNvPr id="10" name="Shape 275" descr="National Speech &amp; Debate Association Logo"/>
          <p:cNvPicPr preferRelativeResize="0">
            <a:picLocks noChangeAspect="1"/>
          </p:cNvPicPr>
          <p:nvPr/>
        </p:nvPicPr>
        <p:blipFill rotWithShape="1">
          <a:blip r:embed="rId4">
            <a:alphaModFix/>
          </a:blip>
          <a:srcRect/>
          <a:stretch/>
        </p:blipFill>
        <p:spPr>
          <a:xfrm>
            <a:off x="1349462" y="950008"/>
            <a:ext cx="6445076" cy="2478992"/>
          </a:xfrm>
          <a:prstGeom prst="rect">
            <a:avLst/>
          </a:prstGeom>
          <a:noFill/>
          <a:ln>
            <a:noFill/>
          </a:ln>
        </p:spPr>
      </p:pic>
      <p:sp>
        <p:nvSpPr>
          <p:cNvPr id="11" name="Rectangle 10">
            <a:extLst>
              <a:ext uri="{C183D7F6-B498-43B3-948B-1728B52AA6E4}">
                <adec:decorative xmlns:adec="http://schemas.microsoft.com/office/drawing/2017/decorative" val="1"/>
              </a:ext>
            </a:extLst>
          </p:cNvPr>
          <p:cNvSpPr/>
          <p:nvPr/>
        </p:nvSpPr>
        <p:spPr>
          <a:xfrm>
            <a:off x="228600" y="228600"/>
            <a:ext cx="8686800" cy="6400800"/>
          </a:xfrm>
          <a:prstGeom prst="rect">
            <a:avLst/>
          </a:prstGeom>
          <a:noFill/>
          <a:ln w="5715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54"/>
          <p:cNvSpPr txBox="1"/>
          <p:nvPr/>
        </p:nvSpPr>
        <p:spPr>
          <a:xfrm>
            <a:off x="3655437" y="5787825"/>
            <a:ext cx="5259963" cy="84157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3200" dirty="0">
                <a:solidFill>
                  <a:srgbClr val="FFFFFF"/>
                </a:solidFill>
                <a:latin typeface="Calibri"/>
                <a:ea typeface="Trebuchet MS"/>
                <a:cs typeface="Calibri"/>
                <a:sym typeface="Trebuchet MS"/>
              </a:rPr>
              <a:t>WE ARE </a:t>
            </a:r>
            <a:r>
              <a:rPr lang="en-US" sz="3200" b="1" dirty="0">
                <a:solidFill>
                  <a:srgbClr val="FFFFFF"/>
                </a:solidFill>
                <a:latin typeface="Calibri"/>
                <a:ea typeface="Trebuchet MS"/>
                <a:cs typeface="Calibri"/>
                <a:sym typeface="Trebuchet MS"/>
              </a:rPr>
              <a:t>SPEECH &amp; DEBATE</a:t>
            </a:r>
            <a:endParaRPr lang="en-US" sz="3200" b="1" i="0" u="none" strike="noStrike" cap="none" baseline="0" dirty="0">
              <a:solidFill>
                <a:srgbClr val="FFFFFF"/>
              </a:solidFill>
              <a:latin typeface="Calibri"/>
              <a:ea typeface="Trebuchet MS"/>
              <a:cs typeface="Calibri"/>
              <a:sym typeface="Trebuchet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 calcmode="lin" valueType="num">
                                      <p:cBhvr>
                                        <p:cTn id="19"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Identifying Potential Members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342900" indent="-342900">
              <a:spcBef>
                <a:spcPts val="1200"/>
              </a:spcBef>
              <a:buClr>
                <a:srgbClr val="222222"/>
              </a:buClr>
              <a:buSzPct val="100000"/>
              <a:buFont typeface="Arial" panose="020B0604020202020204" pitchFamily="34" charset="0"/>
              <a:buChar char="•"/>
            </a:pPr>
            <a:r>
              <a:rPr lang="en-US" sz="2200" dirty="0">
                <a:solidFill>
                  <a:schemeClr val="tx1"/>
                </a:solidFill>
                <a:latin typeface="Calibri"/>
                <a:ea typeface="Calibri"/>
                <a:cs typeface="Calibri"/>
                <a:sym typeface="Calibri"/>
              </a:rPr>
              <a:t>Check if schools attending local tournaments are NSDA members.</a:t>
            </a:r>
          </a:p>
          <a:p>
            <a:pPr marL="342900" lvl="0" indent="-342900">
              <a:spcBef>
                <a:spcPts val="1200"/>
              </a:spcBef>
              <a:buClr>
                <a:srgbClr val="222222"/>
              </a:buClr>
              <a:buSzPct val="100000"/>
              <a:buFont typeface="Arial" panose="020B0604020202020204" pitchFamily="34" charset="0"/>
              <a:buChar char="•"/>
            </a:pPr>
            <a:r>
              <a:rPr lang="en-US" sz="2200" dirty="0">
                <a:solidFill>
                  <a:schemeClr val="tx1"/>
                </a:solidFill>
                <a:latin typeface="Calibri"/>
                <a:ea typeface="Calibri"/>
                <a:cs typeface="Calibri"/>
                <a:sym typeface="Calibri"/>
              </a:rPr>
              <a:t>View member school status via NSDA reports. From the Search Records function of your NSDA Account, you can find and view:</a:t>
            </a:r>
          </a:p>
          <a:p>
            <a:pPr marL="914400" lvl="5" indent="-457200">
              <a:spcBef>
                <a:spcPts val="1200"/>
              </a:spcBef>
              <a:buClr>
                <a:srgbClr val="DB552A"/>
              </a:buClr>
              <a:buSzPct val="100000"/>
              <a:buFont typeface="Wingdings" charset="2"/>
              <a:buChar char="ü"/>
            </a:pPr>
            <a:r>
              <a:rPr lang="en-US" sz="2200" b="1" dirty="0">
                <a:solidFill>
                  <a:srgbClr val="DB552A"/>
                </a:solidFill>
                <a:latin typeface="Calibri"/>
                <a:ea typeface="Calibri"/>
                <a:cs typeface="Calibri"/>
                <a:sym typeface="Calibri"/>
              </a:rPr>
              <a:t>Active/inactive school status</a:t>
            </a:r>
          </a:p>
          <a:p>
            <a:pPr marL="914400" lvl="5" indent="-457200">
              <a:spcBef>
                <a:spcPts val="1200"/>
              </a:spcBef>
              <a:buClr>
                <a:srgbClr val="DB552A"/>
              </a:buClr>
              <a:buSzPct val="100000"/>
              <a:buFont typeface="Wingdings" charset="2"/>
              <a:buChar char="ü"/>
            </a:pPr>
            <a:r>
              <a:rPr lang="en-US" sz="2200" b="1" dirty="0">
                <a:solidFill>
                  <a:srgbClr val="DB552A"/>
                </a:solidFill>
                <a:latin typeface="Calibri"/>
                <a:ea typeface="Calibri"/>
                <a:cs typeface="Calibri"/>
                <a:sym typeface="Calibri"/>
              </a:rPr>
              <a:t>Program advisors (or last advisor on record)</a:t>
            </a:r>
          </a:p>
          <a:p>
            <a:pPr marL="914400" lvl="5" indent="-457200">
              <a:spcBef>
                <a:spcPts val="1200"/>
              </a:spcBef>
              <a:buClr>
                <a:srgbClr val="DB552A"/>
              </a:buClr>
              <a:buSzPct val="100000"/>
              <a:buFont typeface="Wingdings" charset="2"/>
              <a:buChar char="ü"/>
            </a:pPr>
            <a:r>
              <a:rPr lang="en-US" sz="2200" b="1" dirty="0">
                <a:solidFill>
                  <a:srgbClr val="DB552A"/>
                </a:solidFill>
                <a:latin typeface="Calibri"/>
                <a:ea typeface="Calibri"/>
                <a:cs typeface="Calibri"/>
                <a:sym typeface="Calibri"/>
              </a:rPr>
              <a:t>Last points entry </a:t>
            </a:r>
          </a:p>
          <a:p>
            <a:pPr marL="914400" lvl="5" indent="-457200">
              <a:spcBef>
                <a:spcPts val="1200"/>
              </a:spcBef>
              <a:buClr>
                <a:srgbClr val="DB552A"/>
              </a:buClr>
              <a:buSzPct val="100000"/>
              <a:buFont typeface="Wingdings" charset="2"/>
              <a:buChar char="ü"/>
            </a:pPr>
            <a:r>
              <a:rPr lang="en-US" sz="2200" b="1" dirty="0">
                <a:solidFill>
                  <a:srgbClr val="DB552A"/>
                </a:solidFill>
                <a:latin typeface="Calibri"/>
                <a:ea typeface="Calibri"/>
                <a:cs typeface="Calibri"/>
                <a:sym typeface="Calibri"/>
              </a:rPr>
              <a:t>School address info</a:t>
            </a:r>
            <a:endParaRPr lang="en-US" sz="2200" b="0" i="0" u="none" strike="noStrike" cap="none" baseline="0" dirty="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extLst>
      <p:ext uri="{BB962C8B-B14F-4D97-AF65-F5344CB8AC3E}">
        <p14:creationId xmlns:p14="http://schemas.microsoft.com/office/powerpoint/2010/main" val="1662865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Identifying Potential Members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pic>
        <p:nvPicPr>
          <p:cNvPr id="8" name="Picture 7" descr="A screenshot of a cell phone&#10;&#10;Description automatically generated">
            <a:extLst>
              <a:ext uri="{FF2B5EF4-FFF2-40B4-BE49-F238E27FC236}">
                <a16:creationId xmlns:a16="http://schemas.microsoft.com/office/drawing/2014/main" id="{C88BE49B-B047-0740-8E0A-BC3065E05469}"/>
              </a:ext>
            </a:extLst>
          </p:cNvPr>
          <p:cNvPicPr>
            <a:picLocks noChangeAspect="1"/>
          </p:cNvPicPr>
          <p:nvPr/>
        </p:nvPicPr>
        <p:blipFill>
          <a:blip r:embed="rId4"/>
          <a:stretch>
            <a:fillRect/>
          </a:stretch>
        </p:blipFill>
        <p:spPr>
          <a:xfrm>
            <a:off x="22298" y="1257498"/>
            <a:ext cx="9144000" cy="2133543"/>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F687C328-1B84-774F-8013-3531AB93EFD1}"/>
              </a:ext>
            </a:extLst>
          </p:cNvPr>
          <p:cNvPicPr>
            <a:picLocks noChangeAspect="1"/>
          </p:cNvPicPr>
          <p:nvPr/>
        </p:nvPicPr>
        <p:blipFill>
          <a:blip r:embed="rId5"/>
          <a:stretch>
            <a:fillRect/>
          </a:stretch>
        </p:blipFill>
        <p:spPr>
          <a:xfrm>
            <a:off x="22298" y="3781586"/>
            <a:ext cx="9144000" cy="3076414"/>
          </a:xfrm>
          <a:prstGeom prst="rect">
            <a:avLst/>
          </a:prstGeom>
        </p:spPr>
      </p:pic>
    </p:spTree>
    <p:extLst>
      <p:ext uri="{BB962C8B-B14F-4D97-AF65-F5344CB8AC3E}">
        <p14:creationId xmlns:p14="http://schemas.microsoft.com/office/powerpoint/2010/main" val="3763960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1000" fill="hold"/>
                                        <p:tgtEl>
                                          <p:spTgt spid="68"/>
                                        </p:tgtEl>
                                        <p:attrNameLst>
                                          <p:attrName>ppt_x</p:attrName>
                                        </p:attrNameLst>
                                      </p:cBhvr>
                                      <p:tavLst>
                                        <p:tav tm="0">
                                          <p:val>
                                            <p:strVal val="#ppt_x"/>
                                          </p:val>
                                        </p:tav>
                                        <p:tav tm="100000">
                                          <p:val>
                                            <p:strVal val="#ppt_x"/>
                                          </p:val>
                                        </p:tav>
                                      </p:tavLst>
                                    </p:anim>
                                    <p:anim calcmode="lin" valueType="num">
                                      <p:cBhvr additive="base">
                                        <p:cTn id="18"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Connecting with a Decision Maker</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a:buClr>
                <a:schemeClr val="accent2"/>
              </a:buClr>
              <a:buSzPct val="25000"/>
            </a:pPr>
            <a:r>
              <a:rPr lang="en-US" sz="2200" b="1" dirty="0">
                <a:solidFill>
                  <a:schemeClr val="accent2"/>
                </a:solidFill>
                <a:latin typeface="Calibri"/>
                <a:ea typeface="Calibri"/>
                <a:cs typeface="Calibri"/>
                <a:sym typeface="Calibri"/>
              </a:rPr>
              <a:t>Identify key contacts at the school, likely the principal, and reach out</a:t>
            </a: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Use our email template and sample administrator letters to pitch your idea and secure a meeting. </a:t>
            </a: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Cover: </a:t>
            </a:r>
          </a:p>
          <a:p>
            <a:pPr marL="914400" lvl="5" indent="-457200">
              <a:spcBef>
                <a:spcPts val="1200"/>
              </a:spcBef>
              <a:buClr>
                <a:srgbClr val="DB552A"/>
              </a:buClr>
              <a:buSzPct val="100000"/>
              <a:buFont typeface="Wingdings" charset="2"/>
              <a:buChar char="ü"/>
            </a:pPr>
            <a:r>
              <a:rPr lang="en-US" sz="2200" b="1" dirty="0">
                <a:solidFill>
                  <a:srgbClr val="DB552A"/>
                </a:solidFill>
                <a:latin typeface="Calibri"/>
                <a:ea typeface="Calibri"/>
                <a:cs typeface="Calibri"/>
                <a:sym typeface="Calibri"/>
              </a:rPr>
              <a:t>Who you are and why you’re passionate about starting a program</a:t>
            </a:r>
          </a:p>
          <a:p>
            <a:pPr marL="914400" lvl="5" indent="-457200">
              <a:spcBef>
                <a:spcPts val="1200"/>
              </a:spcBef>
              <a:buClr>
                <a:srgbClr val="DB552A"/>
              </a:buClr>
              <a:buSzPct val="100000"/>
              <a:buFont typeface="Wingdings" charset="2"/>
              <a:buChar char="ü"/>
            </a:pPr>
            <a:r>
              <a:rPr lang="en-US" sz="2200" b="1" dirty="0">
                <a:solidFill>
                  <a:srgbClr val="DB552A"/>
                </a:solidFill>
                <a:latin typeface="Calibri"/>
                <a:ea typeface="Calibri"/>
                <a:cs typeface="Calibri"/>
                <a:sym typeface="Calibri"/>
              </a:rPr>
              <a:t>A sample performance so they can frame the conversation, if desired</a:t>
            </a:r>
          </a:p>
          <a:p>
            <a:pPr marL="914400" lvl="5" indent="-457200">
              <a:spcBef>
                <a:spcPts val="1200"/>
              </a:spcBef>
              <a:buClr>
                <a:srgbClr val="DB552A"/>
              </a:buClr>
              <a:buSzPct val="100000"/>
              <a:buFont typeface="Wingdings" charset="2"/>
              <a:buChar char="ü"/>
            </a:pPr>
            <a:r>
              <a:rPr lang="en-US" sz="2200" b="1" dirty="0">
                <a:solidFill>
                  <a:srgbClr val="DB552A"/>
                </a:solidFill>
                <a:latin typeface="Calibri"/>
                <a:ea typeface="Calibri"/>
                <a:cs typeface="Calibri"/>
                <a:sym typeface="Calibri"/>
              </a:rPr>
              <a:t>What’s in it for them, i.e. school impact </a:t>
            </a:r>
          </a:p>
          <a:p>
            <a:pPr marL="914400" lvl="5" indent="-457200">
              <a:spcBef>
                <a:spcPts val="1200"/>
              </a:spcBef>
              <a:buClr>
                <a:srgbClr val="DB552A"/>
              </a:buClr>
              <a:buSzPct val="100000"/>
              <a:buFont typeface="Wingdings" charset="2"/>
              <a:buChar char="ü"/>
            </a:pPr>
            <a:r>
              <a:rPr lang="en-US" sz="2200" b="1" dirty="0">
                <a:solidFill>
                  <a:srgbClr val="DB552A"/>
                </a:solidFill>
                <a:latin typeface="Calibri"/>
                <a:ea typeface="Calibri"/>
                <a:cs typeface="Calibri"/>
                <a:sym typeface="Calibri"/>
              </a:rPr>
              <a:t>Request to meet and intent to follow up </a:t>
            </a:r>
          </a:p>
          <a:p>
            <a:pPr marL="457200" lvl="0" indent="-457200">
              <a:spcBef>
                <a:spcPts val="1200"/>
              </a:spcBef>
              <a:buClr>
                <a:srgbClr val="222222"/>
              </a:buClr>
              <a:buSzPct val="100000"/>
              <a:buFont typeface="Calibri"/>
              <a:buChar char="•"/>
            </a:pPr>
            <a:endParaRPr lang="en-US" sz="2200" b="0" i="0" u="none" strike="noStrike" cap="none" baseline="0" dirty="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extLst>
      <p:ext uri="{BB962C8B-B14F-4D97-AF65-F5344CB8AC3E}">
        <p14:creationId xmlns:p14="http://schemas.microsoft.com/office/powerpoint/2010/main" val="3549159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Prepare for Your Meeting</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342900" lvl="6" indent="-342900">
              <a:spcBef>
                <a:spcPts val="1200"/>
              </a:spcBef>
              <a:buClr>
                <a:srgbClr val="222222"/>
              </a:buClr>
              <a:buSzPct val="100000"/>
              <a:buFont typeface="Arial" panose="020B0604020202020204" pitchFamily="34" charset="0"/>
              <a:buChar char="•"/>
            </a:pPr>
            <a:r>
              <a:rPr lang="en-US" sz="2200" dirty="0">
                <a:solidFill>
                  <a:schemeClr val="tx1"/>
                </a:solidFill>
                <a:latin typeface="Calibri"/>
                <a:ea typeface="Calibri"/>
                <a:cs typeface="Calibri"/>
                <a:sym typeface="Calibri"/>
              </a:rPr>
              <a:t>Review helpful materials at </a:t>
            </a:r>
            <a:r>
              <a:rPr lang="en-US" sz="2200" dirty="0">
                <a:solidFill>
                  <a:schemeClr val="tx1"/>
                </a:solidFill>
                <a:latin typeface="Calibri"/>
                <a:ea typeface="Calibri"/>
                <a:cs typeface="Calibri"/>
                <a:sym typeface="Calibri"/>
                <a:hlinkClick r:id="rId5"/>
              </a:rPr>
              <a:t>www.speechanddebate.org/advocacy</a:t>
            </a:r>
            <a:r>
              <a:rPr lang="en-US" sz="2200" dirty="0">
                <a:solidFill>
                  <a:schemeClr val="tx1"/>
                </a:solidFill>
                <a:latin typeface="Calibri"/>
                <a:ea typeface="Calibri"/>
                <a:cs typeface="Calibri"/>
                <a:sym typeface="Calibri"/>
              </a:rPr>
              <a:t> and </a:t>
            </a:r>
            <a:r>
              <a:rPr lang="en-US" sz="2200" dirty="0">
                <a:solidFill>
                  <a:schemeClr val="tx1"/>
                </a:solidFill>
                <a:latin typeface="Calibri"/>
                <a:ea typeface="Calibri"/>
                <a:cs typeface="Calibri"/>
                <a:sym typeface="Calibri"/>
                <a:hlinkClick r:id="rId6"/>
              </a:rPr>
              <a:t>www.speechanddebate.org/administrators</a:t>
            </a:r>
            <a:r>
              <a:rPr lang="en-US" sz="2200" dirty="0">
                <a:solidFill>
                  <a:schemeClr val="tx1"/>
                </a:solidFill>
                <a:latin typeface="Calibri"/>
                <a:ea typeface="Calibri"/>
                <a:cs typeface="Calibri"/>
                <a:sym typeface="Calibri"/>
              </a:rPr>
              <a:t>. </a:t>
            </a:r>
          </a:p>
          <a:p>
            <a:pPr lvl="6">
              <a:spcBef>
                <a:spcPts val="1200"/>
              </a:spcBef>
              <a:buClr>
                <a:srgbClr val="222222"/>
              </a:buClr>
              <a:buSzPct val="100000"/>
            </a:pPr>
            <a:endParaRPr lang="en-US" sz="2200" dirty="0">
              <a:solidFill>
                <a:schemeClr val="tx1"/>
              </a:solidFill>
              <a:latin typeface="Calibri"/>
              <a:ea typeface="Calibri"/>
              <a:cs typeface="Calibri"/>
              <a:sym typeface="Calibri"/>
            </a:endParaRPr>
          </a:p>
          <a:p>
            <a:pPr marL="342900" lvl="6" indent="-342900">
              <a:spcBef>
                <a:spcPts val="1200"/>
              </a:spcBef>
              <a:buClr>
                <a:srgbClr val="222222"/>
              </a:buClr>
              <a:buSzPct val="100000"/>
              <a:buFont typeface="Arial" panose="020B0604020202020204" pitchFamily="34" charset="0"/>
              <a:buChar char="•"/>
            </a:pPr>
            <a:r>
              <a:rPr lang="en-US" sz="2200" dirty="0">
                <a:solidFill>
                  <a:schemeClr val="tx1"/>
                </a:solidFill>
                <a:latin typeface="Calibri"/>
                <a:ea typeface="Calibri"/>
                <a:cs typeface="Calibri"/>
                <a:sym typeface="Calibri"/>
              </a:rPr>
              <a:t>Request a recruitment packet from the NSDA by emailing </a:t>
            </a:r>
            <a:r>
              <a:rPr lang="en-US" sz="2200" dirty="0">
                <a:solidFill>
                  <a:schemeClr val="tx1"/>
                </a:solidFill>
                <a:latin typeface="Calibri"/>
                <a:ea typeface="Calibri"/>
                <a:cs typeface="Calibri"/>
                <a:sym typeface="Calibri"/>
                <a:hlinkClick r:id="rId7"/>
              </a:rPr>
              <a:t>annie.reisener@speechanddebate.org</a:t>
            </a:r>
            <a:r>
              <a:rPr lang="en-US" sz="2200" dirty="0">
                <a:solidFill>
                  <a:schemeClr val="tx1"/>
                </a:solidFill>
                <a:latin typeface="Calibri"/>
                <a:ea typeface="Calibri"/>
                <a:cs typeface="Calibri"/>
                <a:sym typeface="Calibri"/>
              </a:rPr>
              <a:t>. </a:t>
            </a:r>
          </a:p>
          <a:p>
            <a:pPr lvl="6">
              <a:spcBef>
                <a:spcPts val="1200"/>
              </a:spcBef>
              <a:buClr>
                <a:srgbClr val="222222"/>
              </a:buClr>
              <a:buSzPct val="100000"/>
            </a:pPr>
            <a:endParaRPr lang="en-US" sz="2200" dirty="0">
              <a:solidFill>
                <a:schemeClr val="tx1"/>
              </a:solidFill>
              <a:latin typeface="Calibri"/>
              <a:ea typeface="Calibri"/>
              <a:cs typeface="Calibri"/>
              <a:sym typeface="Calibri"/>
            </a:endParaRPr>
          </a:p>
          <a:p>
            <a:pPr marL="342900" lvl="6" indent="-342900">
              <a:spcBef>
                <a:spcPts val="1200"/>
              </a:spcBef>
              <a:buClr>
                <a:srgbClr val="222222"/>
              </a:buClr>
              <a:buSzPct val="100000"/>
              <a:buFont typeface="Arial" panose="020B0604020202020204" pitchFamily="34" charset="0"/>
              <a:buChar char="•"/>
            </a:pPr>
            <a:r>
              <a:rPr lang="en-US" sz="2200" dirty="0">
                <a:solidFill>
                  <a:schemeClr val="tx1"/>
                </a:solidFill>
                <a:latin typeface="Calibri"/>
                <a:ea typeface="Calibri"/>
                <a:cs typeface="Calibri"/>
                <a:sym typeface="Calibri"/>
              </a:rPr>
              <a:t>Review our talking points for administrators.  </a:t>
            </a:r>
          </a:p>
          <a:p>
            <a:pPr marR="0" lvl="0" algn="l" rtl="0">
              <a:lnSpc>
                <a:spcPct val="100000"/>
              </a:lnSpc>
              <a:spcBef>
                <a:spcPts val="1200"/>
              </a:spcBef>
              <a:spcAft>
                <a:spcPts val="0"/>
              </a:spcAft>
              <a:buClr>
                <a:srgbClr val="222222"/>
              </a:buClr>
              <a:buSzPct val="100000"/>
            </a:pPr>
            <a:endParaRPr lang="en-US" sz="2200" b="0" i="0" u="none" strike="noStrike" cap="none" baseline="0" dirty="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extLst>
      <p:ext uri="{BB962C8B-B14F-4D97-AF65-F5344CB8AC3E}">
        <p14:creationId xmlns:p14="http://schemas.microsoft.com/office/powerpoint/2010/main" val="3119118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Talking Points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lvl="0">
              <a:buClr>
                <a:schemeClr val="accent2"/>
              </a:buClr>
              <a:buSzPct val="25000"/>
            </a:pPr>
            <a:r>
              <a:rPr lang="en-US" sz="2200" b="1" dirty="0">
                <a:solidFill>
                  <a:schemeClr val="accent2"/>
                </a:solidFill>
                <a:latin typeface="Calibri"/>
                <a:ea typeface="Calibri"/>
                <a:cs typeface="Calibri"/>
                <a:sym typeface="Calibri"/>
              </a:rPr>
              <a:t>Speech and debate prepares students for college, career, and the future. </a:t>
            </a:r>
          </a:p>
          <a:p>
            <a:pPr marL="342900" lvl="6" indent="-342900">
              <a:spcBef>
                <a:spcPts val="1200"/>
              </a:spcBef>
              <a:buClr>
                <a:srgbClr val="222222"/>
              </a:buClr>
              <a:buSzPct val="100000"/>
              <a:buFont typeface="Arial" panose="020B0604020202020204" pitchFamily="34" charset="0"/>
              <a:buChar char="•"/>
            </a:pPr>
            <a:r>
              <a:rPr lang="en-US" sz="2200" dirty="0">
                <a:solidFill>
                  <a:schemeClr val="tx1"/>
                </a:solidFill>
                <a:latin typeface="Calibri"/>
                <a:ea typeface="Calibri"/>
                <a:cs typeface="Calibri"/>
                <a:sym typeface="Calibri"/>
              </a:rPr>
              <a:t>Literacy and communication skills</a:t>
            </a:r>
          </a:p>
          <a:p>
            <a:pPr lvl="6">
              <a:spcBef>
                <a:spcPts val="1200"/>
              </a:spcBef>
              <a:buClr>
                <a:srgbClr val="222222"/>
              </a:buClr>
              <a:buSzPct val="100000"/>
            </a:pPr>
            <a:endParaRPr lang="en-US" sz="2200" dirty="0">
              <a:solidFill>
                <a:schemeClr val="tx1"/>
              </a:solidFill>
              <a:latin typeface="Calibri"/>
              <a:ea typeface="Calibri"/>
              <a:cs typeface="Calibri"/>
              <a:sym typeface="Calibri"/>
            </a:endParaRPr>
          </a:p>
          <a:p>
            <a:pPr marL="342900" lvl="6" indent="-342900">
              <a:spcBef>
                <a:spcPts val="1200"/>
              </a:spcBef>
              <a:buClr>
                <a:srgbClr val="222222"/>
              </a:buClr>
              <a:buSzPct val="100000"/>
              <a:buFont typeface="Arial" panose="020B0604020202020204" pitchFamily="34" charset="0"/>
              <a:buChar char="•"/>
            </a:pPr>
            <a:r>
              <a:rPr lang="en-US" sz="2200" dirty="0">
                <a:solidFill>
                  <a:schemeClr val="tx1"/>
                </a:solidFill>
                <a:latin typeface="Calibri"/>
                <a:ea typeface="Calibri"/>
                <a:cs typeface="Calibri"/>
                <a:sym typeface="Calibri"/>
              </a:rPr>
              <a:t>Social-emotional skills </a:t>
            </a:r>
          </a:p>
          <a:p>
            <a:pPr lvl="6">
              <a:spcBef>
                <a:spcPts val="1200"/>
              </a:spcBef>
              <a:buClr>
                <a:srgbClr val="222222"/>
              </a:buClr>
              <a:buSzPct val="100000"/>
            </a:pPr>
            <a:endParaRPr lang="en-US" sz="2200" dirty="0">
              <a:solidFill>
                <a:schemeClr val="tx1"/>
              </a:solidFill>
              <a:latin typeface="Calibri"/>
              <a:ea typeface="Calibri"/>
              <a:cs typeface="Calibri"/>
              <a:sym typeface="Calibri"/>
            </a:endParaRPr>
          </a:p>
          <a:p>
            <a:pPr marL="342900" lvl="6" indent="-342900">
              <a:spcBef>
                <a:spcPts val="1200"/>
              </a:spcBef>
              <a:buClr>
                <a:srgbClr val="222222"/>
              </a:buClr>
              <a:buSzPct val="100000"/>
              <a:buFont typeface="Arial" panose="020B0604020202020204" pitchFamily="34" charset="0"/>
              <a:buChar char="•"/>
            </a:pPr>
            <a:r>
              <a:rPr lang="en-US" sz="2200" dirty="0">
                <a:solidFill>
                  <a:schemeClr val="tx1"/>
                </a:solidFill>
                <a:latin typeface="Calibri"/>
                <a:ea typeface="Calibri"/>
                <a:cs typeface="Calibri"/>
                <a:sym typeface="Calibri"/>
              </a:rPr>
              <a:t>Career and college readiness </a:t>
            </a:r>
          </a:p>
          <a:p>
            <a:pPr marR="0" lvl="0" algn="l" rtl="0">
              <a:lnSpc>
                <a:spcPct val="100000"/>
              </a:lnSpc>
              <a:spcBef>
                <a:spcPts val="1200"/>
              </a:spcBef>
              <a:spcAft>
                <a:spcPts val="0"/>
              </a:spcAft>
              <a:buClr>
                <a:srgbClr val="222222"/>
              </a:buClr>
              <a:buSzPct val="100000"/>
            </a:pPr>
            <a:endParaRPr lang="en-US" sz="2200" b="0" i="0" u="none" strike="noStrike" cap="none" baseline="0" dirty="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extLst>
      <p:ext uri="{BB962C8B-B14F-4D97-AF65-F5344CB8AC3E}">
        <p14:creationId xmlns:p14="http://schemas.microsoft.com/office/powerpoint/2010/main" val="113298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Talking Points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lvl="0">
              <a:buClr>
                <a:schemeClr val="accent2"/>
              </a:buClr>
              <a:buSzPct val="25000"/>
            </a:pPr>
            <a:r>
              <a:rPr lang="en-US" sz="2200" b="1" dirty="0">
                <a:solidFill>
                  <a:schemeClr val="accent2"/>
                </a:solidFill>
                <a:latin typeface="Calibri"/>
                <a:ea typeface="Calibri"/>
                <a:cs typeface="Calibri"/>
                <a:sym typeface="Calibri"/>
              </a:rPr>
              <a:t>Speech and debate prepares students for college, career, and the future. </a:t>
            </a:r>
          </a:p>
          <a:p>
            <a:pPr marR="0" lvl="0" algn="l" rtl="0">
              <a:lnSpc>
                <a:spcPct val="100000"/>
              </a:lnSpc>
              <a:spcBef>
                <a:spcPts val="1200"/>
              </a:spcBef>
              <a:spcAft>
                <a:spcPts val="0"/>
              </a:spcAft>
              <a:buClr>
                <a:srgbClr val="222222"/>
              </a:buClr>
              <a:buSzPct val="100000"/>
            </a:pPr>
            <a:endParaRPr lang="en-US" sz="2200" b="0" i="0" u="none" strike="noStrike" cap="none" baseline="0" dirty="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pic>
        <p:nvPicPr>
          <p:cNvPr id="3" name="Picture 2" descr="A screenshot of a cell phone&#10;&#10;Description automatically generated">
            <a:extLst>
              <a:ext uri="{FF2B5EF4-FFF2-40B4-BE49-F238E27FC236}">
                <a16:creationId xmlns:a16="http://schemas.microsoft.com/office/drawing/2014/main" id="{1AFA4FB7-D225-8848-B182-6D0801DEAFC9}"/>
              </a:ext>
            </a:extLst>
          </p:cNvPr>
          <p:cNvPicPr>
            <a:picLocks noChangeAspect="1"/>
          </p:cNvPicPr>
          <p:nvPr/>
        </p:nvPicPr>
        <p:blipFill>
          <a:blip r:embed="rId5"/>
          <a:stretch>
            <a:fillRect/>
          </a:stretch>
        </p:blipFill>
        <p:spPr>
          <a:xfrm>
            <a:off x="1118637" y="2312684"/>
            <a:ext cx="6906726" cy="3733949"/>
          </a:xfrm>
          <a:prstGeom prst="rect">
            <a:avLst/>
          </a:prstGeom>
        </p:spPr>
      </p:pic>
    </p:spTree>
    <p:extLst>
      <p:ext uri="{BB962C8B-B14F-4D97-AF65-F5344CB8AC3E}">
        <p14:creationId xmlns:p14="http://schemas.microsoft.com/office/powerpoint/2010/main" val="36258702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Talking Points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lvl="0">
              <a:buClr>
                <a:schemeClr val="accent2"/>
              </a:buClr>
              <a:buSzPct val="25000"/>
            </a:pPr>
            <a:r>
              <a:rPr lang="en-US" sz="2200" b="1" dirty="0">
                <a:solidFill>
                  <a:schemeClr val="accent2"/>
                </a:solidFill>
                <a:latin typeface="Calibri"/>
                <a:ea typeface="Calibri"/>
                <a:cs typeface="Calibri"/>
                <a:sym typeface="Calibri"/>
              </a:rPr>
              <a:t>Speech and debate prepares students for college, career, and the future. </a:t>
            </a:r>
          </a:p>
          <a:p>
            <a:pPr lvl="0">
              <a:spcBef>
                <a:spcPts val="1200"/>
              </a:spcBef>
              <a:buClr>
                <a:srgbClr val="222222"/>
              </a:buClr>
              <a:buSzPct val="100000"/>
            </a:pPr>
            <a:r>
              <a:rPr lang="en-US" sz="2200" dirty="0">
                <a:solidFill>
                  <a:srgbClr val="222222"/>
                </a:solidFill>
                <a:latin typeface="Calibri"/>
                <a:ea typeface="Calibri"/>
                <a:cs typeface="Calibri"/>
                <a:sym typeface="Calibri"/>
              </a:rPr>
              <a:t>A LinkedIn survey of more than 660+ million professionals revealed the most in demand soft skills in 2020 are creativity, persuasion, collaboration, adaptability, and emotional intelligence. </a:t>
            </a:r>
          </a:p>
          <a:p>
            <a:pPr lvl="0">
              <a:spcBef>
                <a:spcPts val="1200"/>
              </a:spcBef>
              <a:buClr>
                <a:srgbClr val="222222"/>
              </a:buClr>
              <a:buSzPct val="100000"/>
            </a:pPr>
            <a:r>
              <a:rPr lang="en-US" sz="2200" dirty="0">
                <a:solidFill>
                  <a:srgbClr val="222222"/>
                </a:solidFill>
                <a:latin typeface="Calibri"/>
                <a:ea typeface="Calibri"/>
                <a:cs typeface="Calibri"/>
                <a:sym typeface="Calibri"/>
              </a:rPr>
              <a:t>Speech and debate helps students master the soft skills employers value most. </a:t>
            </a:r>
          </a:p>
          <a:p>
            <a:pPr lvl="0">
              <a:spcBef>
                <a:spcPts val="1200"/>
              </a:spcBef>
              <a:buClr>
                <a:srgbClr val="222222"/>
              </a:buClr>
              <a:buSzPct val="100000"/>
            </a:pPr>
            <a:r>
              <a:rPr lang="en-US" sz="2200" dirty="0">
                <a:solidFill>
                  <a:srgbClr val="222222"/>
                </a:solidFill>
                <a:latin typeface="Calibri"/>
                <a:ea typeface="Calibri"/>
                <a:cs typeface="Calibri"/>
                <a:sym typeface="Calibri"/>
              </a:rPr>
              <a:t> </a:t>
            </a:r>
            <a:endParaRPr lang="en-US" sz="2200" b="0" i="0" u="none" strike="noStrike" cap="none" baseline="0" dirty="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extLst>
      <p:ext uri="{BB962C8B-B14F-4D97-AF65-F5344CB8AC3E}">
        <p14:creationId xmlns:p14="http://schemas.microsoft.com/office/powerpoint/2010/main" val="14641455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theme/theme1.xml><?xml version="1.0" encoding="utf-8"?>
<a:theme xmlns:a="http://schemas.openxmlformats.org/drawingml/2006/main" name="NFL">
  <a:themeElements>
    <a:clrScheme name="NFL">
      <a:dk1>
        <a:srgbClr val="423A36"/>
      </a:dk1>
      <a:lt1>
        <a:srgbClr val="FFFFFF"/>
      </a:lt1>
      <a:dk2>
        <a:srgbClr val="786F68"/>
      </a:dk2>
      <a:lt2>
        <a:srgbClr val="D3CEC5"/>
      </a:lt2>
      <a:accent1>
        <a:srgbClr val="DB552A"/>
      </a:accent1>
      <a:accent2>
        <a:srgbClr val="008EC8"/>
      </a:accent2>
      <a:accent3>
        <a:srgbClr val="951528"/>
      </a:accent3>
      <a:accent4>
        <a:srgbClr val="F5BB34"/>
      </a:accent4>
      <a:accent5>
        <a:srgbClr val="DB552A"/>
      </a:accent5>
      <a:accent6>
        <a:srgbClr val="008EC8"/>
      </a:accent6>
      <a:hlink>
        <a:srgbClr val="DB552A"/>
      </a:hlink>
      <a:folHlink>
        <a:srgbClr val="9515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11314</TotalTime>
  <Words>1284</Words>
  <Application>Microsoft Macintosh PowerPoint</Application>
  <PresentationFormat>On-screen Show (4:3)</PresentationFormat>
  <Paragraphs>187</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Times New Roman</vt:lpstr>
      <vt:lpstr>Trebuchet MS</vt:lpstr>
      <vt:lpstr>Wingdings</vt:lpstr>
      <vt:lpstr>NFL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cp:lastModifiedBy>Annie Reisener</cp:lastModifiedBy>
  <cp:revision>67</cp:revision>
  <dcterms:created xsi:type="dcterms:W3CDTF">2018-09-06T19:52:56Z</dcterms:created>
  <dcterms:modified xsi:type="dcterms:W3CDTF">2020-03-25T15:55:04Z</dcterms:modified>
</cp:coreProperties>
</file>