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87" r:id="rId3"/>
    <p:sldId id="288" r:id="rId4"/>
    <p:sldId id="290" r:id="rId5"/>
    <p:sldId id="292" r:id="rId6"/>
    <p:sldId id="291" r:id="rId7"/>
    <p:sldId id="293" r:id="rId8"/>
    <p:sldId id="295" r:id="rId9"/>
    <p:sldId id="296" r:id="rId10"/>
    <p:sldId id="297" r:id="rId11"/>
    <p:sldId id="298" r:id="rId12"/>
    <p:sldId id="299" r:id="rId13"/>
    <p:sldId id="259" r:id="rId14"/>
    <p:sldId id="282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415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Pam have other suggestions for this?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566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50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734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Pam have other suggestions for this?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95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19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954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058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68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63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971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Language from Pam and Joe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0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Why slide – overall goal</a:t>
            </a: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1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A7A3A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tabroom.com/index/tourn/results/event_results.mhtml?tourn_id=7788&amp;result_id=439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tabroom.com/index/tourn/results/event_results.mhtml?tourn_id=7788&amp;result_id=4397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ause%20Effect%20Solution%20Template.docx" TargetMode="External"/><Relationship Id="rId2" Type="http://schemas.openxmlformats.org/officeDocument/2006/relationships/hyperlink" Target="2016%20Example%20of%20%20Cause-Effect-Solution%20Structure.docx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ICKES%20NEWBaoviet.docx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99392" y="2922497"/>
            <a:ext cx="9168740" cy="1723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1528"/>
              </a:buClr>
              <a:buSzPct val="25000"/>
              <a:buFont typeface="Trebuchet MS"/>
              <a:buNone/>
            </a:pPr>
            <a:r>
              <a:rPr lang="en-US" sz="5500" b="1" dirty="0" smtClean="0">
                <a:solidFill>
                  <a:schemeClr val="accent4"/>
                </a:solidFill>
                <a:latin typeface="Calibri"/>
                <a:ea typeface="Trebuchet MS"/>
                <a:cs typeface="Calibri"/>
                <a:sym typeface="Trebuchet MS"/>
              </a:rPr>
              <a:t>Surviving Without a Coach in Original Oratory &amp; Informative</a:t>
            </a:r>
            <a:endParaRPr lang="en-US" sz="5500" b="1" i="0" u="none" strike="noStrike" cap="none" baseline="0" dirty="0">
              <a:solidFill>
                <a:schemeClr val="accent4"/>
              </a:solidFill>
              <a:latin typeface="Calibri"/>
              <a:ea typeface="Trebuchet MS"/>
              <a:cs typeface="Calibri"/>
              <a:sym typeface="Trebuchet MS"/>
            </a:endParaRPr>
          </a:p>
        </p:txBody>
      </p:sp>
      <p:pic>
        <p:nvPicPr>
          <p:cNvPr id="6" name="Shape 27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4962" y="625919"/>
            <a:ext cx="3378200" cy="12993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64943" y="-16494"/>
            <a:ext cx="9333684" cy="2144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2988" y="-32988"/>
            <a:ext cx="5591551" cy="346354"/>
          </a:xfrm>
          <a:custGeom>
            <a:avLst/>
            <a:gdLst>
              <a:gd name="connsiteX0" fmla="*/ 5294654 w 5591551"/>
              <a:gd name="connsiteY0" fmla="*/ 8247 h 346354"/>
              <a:gd name="connsiteX1" fmla="*/ 5591551 w 5591551"/>
              <a:gd name="connsiteY1" fmla="*/ 338107 h 346354"/>
              <a:gd name="connsiteX2" fmla="*/ 0 w 5591551"/>
              <a:gd name="connsiteY2" fmla="*/ 346354 h 346354"/>
              <a:gd name="connsiteX3" fmla="*/ 0 w 5591551"/>
              <a:gd name="connsiteY3" fmla="*/ 0 h 346354"/>
              <a:gd name="connsiteX4" fmla="*/ 5294654 w 5591551"/>
              <a:gd name="connsiteY4" fmla="*/ 8247 h 34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551" h="346354">
                <a:moveTo>
                  <a:pt x="5294654" y="8247"/>
                </a:moveTo>
                <a:lnTo>
                  <a:pt x="5591551" y="338107"/>
                </a:lnTo>
                <a:lnTo>
                  <a:pt x="0" y="346354"/>
                </a:lnTo>
                <a:lnTo>
                  <a:pt x="0" y="0"/>
                </a:lnTo>
                <a:lnTo>
                  <a:pt x="5294654" y="8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415781"/>
            <a:ext cx="9168741" cy="442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54"/>
          <p:cNvSpPr txBox="1"/>
          <p:nvPr/>
        </p:nvSpPr>
        <p:spPr>
          <a:xfrm>
            <a:off x="-164943" y="5188359"/>
            <a:ext cx="9168740" cy="685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Clr>
                <a:srgbClr val="951528"/>
              </a:buClr>
              <a:buSzPct val="25000"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Trebuchet MS"/>
                <a:cs typeface="Calibri"/>
                <a:sym typeface="Trebuchet MS"/>
              </a:rPr>
              <a:t>Who makes it happen? YOU make it happen!</a:t>
            </a:r>
            <a:endParaRPr lang="en-US" sz="3200" u="none" strike="noStrike" cap="none" baseline="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Trebuchet MS"/>
              <a:cs typeface="Calibri"/>
              <a:sym typeface="Trebuchet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" grpId="0" animBg="1"/>
      <p:bldP spid="8" grpId="0" animBg="1"/>
      <p:bldP spid="9" grpId="0" animBg="1"/>
      <p:bldP spid="11" grpId="0"/>
      <p:bldP spid="11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179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Toward</a:t>
            </a:r>
            <a:r>
              <a:rPr lang="en-US" sz="3600" b="0" i="0" u="none" strike="noStrike" cap="none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 the End of the Tourney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YOU ADVANCE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Congratulate yourself. Call your family or someone else for inspiration. Be your own support.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Think ONLY OF THIS ROUND. 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CONGRATULATE THE OTHER PARTICIPANTS.  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Record codes &amp; topic politely.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/>
          <p:cNvSpPr txBox="1"/>
          <p:nvPr/>
        </p:nvSpPr>
        <p:spPr>
          <a:xfrm>
            <a:off x="4585403" y="1602854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YOU DON’T ADVANCE</a:t>
            </a:r>
            <a:endParaRPr lang="en-US" sz="2000" b="1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watch an out-round.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Two sorts of motivation: irritation and admiration.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Educate yourself on what you like and don’t like—write it down.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competitors—and yourself—how resilient you are.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252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63401" y="4291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After</a:t>
            </a:r>
            <a:r>
              <a:rPr lang="en-US" sz="3600" b="0" i="0" u="none" strike="noStrike" cap="none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 the Tournament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BALLOTS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 not dismiss comments out of hand. Consider the demographic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Comment on more than ballot: CONSIDER SERIOUSLY.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Remember that the everyman and everywoman are our model audience members.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>
            <a:hlinkClick r:id="rId4"/>
          </p:cNvPr>
          <p:cNvSpPr txBox="1"/>
          <p:nvPr/>
        </p:nvSpPr>
        <p:spPr>
          <a:xfrm>
            <a:off x="4585403" y="1572148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000" dirty="0" smtClean="0">
                <a:hlinkClick r:id="rId4"/>
              </a:rPr>
              <a:t>ELECTRONIC RESULTS</a:t>
            </a:r>
          </a:p>
          <a:p>
            <a:pPr lvl="0">
              <a:spcBef>
                <a:spcPts val="1200"/>
              </a:spcBef>
            </a:pPr>
            <a:endParaRPr lang="en-US" sz="2000" dirty="0">
              <a:hlinkClick r:id="rId4"/>
            </a:endParaRPr>
          </a:p>
          <a:p>
            <a:pPr lvl="0">
              <a:spcBef>
                <a:spcPts val="1200"/>
              </a:spcBef>
            </a:pP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://www.tabroom.com/index/tourn/results/event_results.mhtml?tourn_id=7788&amp;result_id=43975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399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63401" y="4291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Now You’re Home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Sleep on it. No rash changes.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Run any ideas for change past parents, other teachers, senior team member.</a:t>
            </a: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Do not overreact. It is also UP TO YOU FIND YOUR OWN INSPIRATION, THE POSITIVES, TO TAKE AWAY FROM THE EXPERIENCE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>
            <a:hlinkClick r:id="rId4"/>
          </p:cNvPr>
          <p:cNvSpPr txBox="1"/>
          <p:nvPr/>
        </p:nvSpPr>
        <p:spPr>
          <a:xfrm>
            <a:off x="4585403" y="1572148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DELIVERY</a:t>
            </a:r>
          </a:p>
          <a:p>
            <a:pPr lvl="0">
              <a:spcBef>
                <a:spcPts val="1200"/>
              </a:spcBef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important: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1. Keep practicing delivery of old speech while you are revising its text</a:t>
            </a:r>
          </a:p>
          <a:p>
            <a:pPr lvl="0">
              <a:spcBef>
                <a:spcPts val="1200"/>
              </a:spcBef>
            </a:pPr>
            <a:r>
              <a:rPr lang="en-US" sz="2000" baseline="0" dirty="0" smtClean="0"/>
              <a:t>2. </a:t>
            </a:r>
            <a:r>
              <a:rPr lang="en-US" sz="2000" dirty="0" smtClean="0"/>
              <a:t>Easier to cut sentences than words.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/>
              <a:t>3. Length of speech must be precise after multiple rehearsals. You will always be longer in practice.</a:t>
            </a:r>
            <a:endParaRPr 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10280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52417" y="365260"/>
            <a:ext cx="162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oster Regular"/>
                <a:cs typeface="Poster Regular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084" y="981330"/>
            <a:ext cx="3645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Calibri"/>
                <a:cs typeface="Calibri"/>
              </a:rPr>
              <a:t>I’m going to show them that I’m not going anywhere!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0085" y="5074758"/>
            <a:ext cx="257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8EC8"/>
                </a:solidFill>
                <a:latin typeface="Calibri"/>
                <a:cs typeface="Calibri"/>
              </a:rPr>
              <a:t>— </a:t>
            </a:r>
            <a:r>
              <a:rPr lang="en-US" sz="1600" i="1" dirty="0" smtClean="0">
                <a:solidFill>
                  <a:srgbClr val="008EC8"/>
                </a:solidFill>
                <a:latin typeface="Calibri"/>
                <a:cs typeface="Calibri"/>
              </a:rPr>
              <a:t>Garret O’Donne</a:t>
            </a:r>
            <a:r>
              <a:rPr lang="en-US" sz="1600" i="1" dirty="0" smtClean="0">
                <a:solidFill>
                  <a:srgbClr val="008EC8"/>
                </a:solidFill>
                <a:latin typeface="Calibri"/>
                <a:cs typeface="Calibri"/>
              </a:rPr>
              <a:t>ll, </a:t>
            </a:r>
            <a:r>
              <a:rPr lang="en-US" sz="1600" i="1" dirty="0" err="1" smtClean="0">
                <a:solidFill>
                  <a:srgbClr val="008EC8"/>
                </a:solidFill>
                <a:latin typeface="Calibri"/>
                <a:cs typeface="Calibri"/>
              </a:rPr>
              <a:t>Dreyfoos</a:t>
            </a:r>
            <a:r>
              <a:rPr lang="en-US" sz="1600" i="1" dirty="0" smtClean="0">
                <a:solidFill>
                  <a:srgbClr val="008EC8"/>
                </a:solidFill>
                <a:latin typeface="Calibri"/>
                <a:cs typeface="Calibri"/>
              </a:rPr>
              <a:t> School of the Arts</a:t>
            </a:r>
            <a:endParaRPr lang="en-US" sz="1600" i="1" dirty="0">
              <a:solidFill>
                <a:srgbClr val="008EC8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4514869" y="4469662"/>
            <a:ext cx="16246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oster Regular"/>
                <a:cs typeface="Poster Regular"/>
              </a:rPr>
              <a:t>“</a:t>
            </a:r>
          </a:p>
        </p:txBody>
      </p:sp>
      <p:pic>
        <p:nvPicPr>
          <p:cNvPr id="14" name="Picture 13" descr="_DSC3717.JPG"/>
          <p:cNvPicPr>
            <a:picLocks noChangeAspect="1"/>
          </p:cNvPicPr>
          <p:nvPr/>
        </p:nvPicPr>
        <p:blipFill>
          <a:blip r:embed="rId4"/>
          <a:srcRect l="23593" r="20208"/>
          <a:stretch>
            <a:fillRect/>
          </a:stretch>
        </p:blipFill>
        <p:spPr>
          <a:xfrm>
            <a:off x="395278" y="742126"/>
            <a:ext cx="4078951" cy="48286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7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236" y="2084412"/>
            <a:ext cx="6991528" cy="2689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64943" y="-16494"/>
            <a:ext cx="9333684" cy="2144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2988" y="-32988"/>
            <a:ext cx="5591551" cy="346354"/>
          </a:xfrm>
          <a:custGeom>
            <a:avLst/>
            <a:gdLst>
              <a:gd name="connsiteX0" fmla="*/ 5294654 w 5591551"/>
              <a:gd name="connsiteY0" fmla="*/ 8247 h 346354"/>
              <a:gd name="connsiteX1" fmla="*/ 5591551 w 5591551"/>
              <a:gd name="connsiteY1" fmla="*/ 338107 h 346354"/>
              <a:gd name="connsiteX2" fmla="*/ 0 w 5591551"/>
              <a:gd name="connsiteY2" fmla="*/ 346354 h 346354"/>
              <a:gd name="connsiteX3" fmla="*/ 0 w 5591551"/>
              <a:gd name="connsiteY3" fmla="*/ 0 h 346354"/>
              <a:gd name="connsiteX4" fmla="*/ 5294654 w 5591551"/>
              <a:gd name="connsiteY4" fmla="*/ 8247 h 34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551" h="346354">
                <a:moveTo>
                  <a:pt x="5294654" y="8247"/>
                </a:moveTo>
                <a:lnTo>
                  <a:pt x="5591551" y="338107"/>
                </a:lnTo>
                <a:lnTo>
                  <a:pt x="0" y="346354"/>
                </a:lnTo>
                <a:lnTo>
                  <a:pt x="0" y="0"/>
                </a:lnTo>
                <a:lnTo>
                  <a:pt x="5294654" y="8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415781"/>
            <a:ext cx="9168741" cy="442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 we mean by </a:t>
            </a:r>
            <a:r>
              <a:rPr lang="en-US" sz="360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‘</a:t>
            </a:r>
            <a:r>
              <a:rPr lang="en-US" sz="360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coach’?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</a:pPr>
            <a:r>
              <a:rPr lang="en-US" sz="22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Any of these sound familiar? Guess what: THEY’RE ALL COACHES</a:t>
            </a:r>
            <a:endParaRPr lang="en-US" sz="22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200"/>
              </a:spcBef>
              <a:buClr>
                <a:srgbClr val="222222"/>
              </a:buClr>
              <a:buSzPct val="100000"/>
              <a:buFont typeface="Calibri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teacher at your school--but primarily a structural administrator who registers you for tournaments, attends to your health and safety, arranges transportation and accommodations,  travels with you, and cheers you on—but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is not an educator in the activity.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200"/>
              </a:spcBef>
              <a:buClr>
                <a:srgbClr val="222222"/>
              </a:buClr>
              <a:buSzPct val="100000"/>
              <a:buFont typeface="Calibri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 speech educator who does not specia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lize in oratory or informative. This coach outsources OO/Info education or gives you a few tips here and there.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457200" lvl="0" indent="-457200">
              <a:spcBef>
                <a:spcPts val="1200"/>
              </a:spcBef>
              <a:buClr>
                <a:srgbClr val="222222"/>
              </a:buClr>
              <a:buSzPct val="100000"/>
              <a:buFont typeface="Calibri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 school-designated parent who judges and wishes the bes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 for you—but plays no formal role in the educational process. </a:t>
            </a:r>
          </a:p>
          <a:p>
            <a:pPr marL="457200" lvl="0" indent="-457200">
              <a:spcBef>
                <a:spcPts val="1200"/>
              </a:spcBef>
              <a:buClr>
                <a:srgbClr val="222222"/>
              </a:buClr>
              <a:buSzPct val="100000"/>
              <a:buFont typeface="Calibri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286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Calibri"/>
              <a:buChar char="•"/>
            </a:pPr>
            <a:endParaRPr lang="en-US" sz="2200" b="0" i="0" u="none" strike="noStrike" cap="none" baseline="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179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get started!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ANYONE can help you, you must help yourself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Decide what matters to you and </a:t>
            </a:r>
            <a:r>
              <a:rPr lang="en-US" sz="2000" dirty="0" smtClean="0"/>
              <a:t>advocate for it to parents and teachers  It MUST have a personal connection. Do not wait for lightning to strike.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/>
              <a:t>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hare this idea with parents, friends, everyone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/>
          <p:cNvSpPr txBox="1"/>
          <p:nvPr/>
        </p:nvSpPr>
        <p:spPr>
          <a:xfrm>
            <a:off x="4585403" y="1602854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DELIVERY</a:t>
            </a:r>
            <a:endParaRPr lang="en-US" sz="2000" b="1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wait until you have a finished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speech, or even a draft, to start speaking.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aseline="0" dirty="0" smtClean="0"/>
              <a:t>Find a textual source</a:t>
            </a:r>
            <a:r>
              <a:rPr lang="en-US" sz="2000" dirty="0" smtClean="0"/>
              <a:t> that supports your topic—and find 3 or 4 sentences that you find especially persuasive.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Memorize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deliver at home—film yourself.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179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Now that</a:t>
            </a:r>
            <a:r>
              <a:rPr lang="en-US" sz="3600" b="0" i="0" u="none" strike="noStrike" cap="none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 you have a topic …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a thesis. 3 or 4 sentences of what you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address, why it </a:t>
            </a:r>
            <a:r>
              <a:rPr lang="en-US" sz="2000" dirty="0" smtClean="0"/>
              <a:t>matters, and why the behavior it cites is harmful. Ask English teachers for advice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Do not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worry about the introduction yet. Focus first on the thesis. 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/>
          <p:cNvSpPr txBox="1"/>
          <p:nvPr/>
        </p:nvSpPr>
        <p:spPr>
          <a:xfrm>
            <a:off x="4585403" y="1602854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DELIVERY</a:t>
            </a:r>
            <a:endParaRPr lang="en-US" sz="2000" b="1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Memorize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thesis even before the rest of the speech is finished, and practice delivering it along with the other source-text material.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Film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yourself. Deliver it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comedically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tragically, as a newscaster, in the voice of a newscaster—as many personas as possible. 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306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179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Now that</a:t>
            </a:r>
            <a:r>
              <a:rPr lang="en-US" sz="3600" b="0" i="0" u="none" strike="noStrike" cap="none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 you have a thesis …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a thesis. 3 or 4 sentences of what you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address, why it </a:t>
            </a:r>
            <a:r>
              <a:rPr lang="en-US" sz="2000" dirty="0" smtClean="0"/>
              <a:t>matters, and why the behavior it cites is harmful. Ask English teachers for advice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Do not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worry about the introduction yet. Focus first on the thesis. 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/>
          <p:cNvSpPr txBox="1"/>
          <p:nvPr/>
        </p:nvSpPr>
        <p:spPr>
          <a:xfrm>
            <a:off x="4585403" y="1602854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DELIVERY</a:t>
            </a:r>
            <a:endParaRPr lang="en-US" sz="2000" b="1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Memorize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thesis even before the rest of the speech is finished, and practice delivering it along with the other source-text material.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Film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yourself. Deliver it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comedically,tragically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a newscaster, in the voice of a newscaster—as many personas as possible. 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441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Templates for Structure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0">
              <a:buNone/>
            </a:pPr>
            <a:r>
              <a:rPr lang="en-US" sz="2800" dirty="0" smtClean="0">
                <a:hlinkClick r:id="rId2" action="ppaction://hlinkfile"/>
              </a:rPr>
              <a:t>ORIGINAL ORATION</a:t>
            </a:r>
          </a:p>
          <a:p>
            <a:pPr marL="292100" indent="0">
              <a:buNone/>
            </a:pPr>
            <a:endParaRPr lang="en-US" dirty="0">
              <a:hlinkClick r:id="rId2" action="ppaction://hlinkfile"/>
            </a:endParaRPr>
          </a:p>
          <a:p>
            <a:pPr marL="292100" indent="0">
              <a:buNone/>
            </a:pPr>
            <a:r>
              <a:rPr lang="en-US" sz="2800" dirty="0" smtClean="0">
                <a:hlinkClick r:id="rId2" action="ppaction://hlinkfile"/>
              </a:rPr>
              <a:t>Wonderful example of a cause-effect solution speech, annotated with instructions and guidance</a:t>
            </a:r>
          </a:p>
          <a:p>
            <a:endParaRPr lang="en-US" sz="2800" dirty="0">
              <a:hlinkClick r:id="rId2" action="ppaction://hlinkfile"/>
            </a:endParaRPr>
          </a:p>
          <a:p>
            <a:r>
              <a:rPr lang="en-US" dirty="0" smtClean="0">
                <a:hlinkClick r:id="rId2" action="ppaction://hlinkfile"/>
              </a:rPr>
              <a:t>2016 Example of  Cause-Effect-Solution Structure.docx</a:t>
            </a:r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Handy Dandy Worksheet to Make Writing Speech Less Similar to Scaling Mount Everest!</a:t>
            </a:r>
          </a:p>
          <a:p>
            <a:r>
              <a:rPr lang="en-US" sz="1800" dirty="0" smtClean="0">
                <a:hlinkClick r:id="rId3" action="ppaction://hlinkfile"/>
              </a:rPr>
              <a:t>Cause Effect Solution Template.docx</a:t>
            </a:r>
            <a:endParaRPr lang="en-US" sz="1800" dirty="0"/>
          </a:p>
          <a:p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921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Informative Fun!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ICKES NEWBaoviet.docx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179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Mr. Pre-Tournament</a:t>
            </a:r>
            <a:r>
              <a:rPr lang="en-US" sz="3600" b="0" i="0" u="none" strike="noStrike" cap="none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Feedback!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your draft to your school supervisor</a:t>
            </a:r>
            <a:r>
              <a:rPr lang="en-US" sz="2000" dirty="0" smtClean="0"/>
              <a:t>—to make sure it’s appropriate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AutoNum type="arabicPeriod" startAt="2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 your NSDA representative about sourcing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AutoNum type="arabicPeriod" startAt="2"/>
            </a:pPr>
            <a:r>
              <a:rPr lang="en-US" sz="2000" dirty="0" smtClean="0"/>
              <a:t>Don’t show draft to TOO many people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AutoNum type="arabicPeriod" startAt="2"/>
            </a:pPr>
            <a:r>
              <a:rPr lang="en-US" sz="2000" dirty="0" smtClean="0"/>
              <a:t>But: anyone’s take can matter. Annotate filming.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/>
          <p:cNvSpPr txBox="1"/>
          <p:nvPr/>
        </p:nvSpPr>
        <p:spPr>
          <a:xfrm>
            <a:off x="4585403" y="1602854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DELIVERY</a:t>
            </a:r>
            <a:endParaRPr lang="en-US" sz="2000" b="1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Memorize in chunks so you can practice delivery. Do it for class,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school.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Sometimes what looks great textually doesn’t sound swell vocally. Film!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memorized 2 weeks before tournament.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aseline="0" dirty="0" smtClean="0"/>
              <a:t>Learn</a:t>
            </a:r>
            <a:r>
              <a:rPr lang="en-US" sz="2000" dirty="0" smtClean="0"/>
              <a:t> to plan—get a calendar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512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81798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F68"/>
              </a:buClr>
              <a:buSzPct val="25000"/>
              <a:buFont typeface="Trebuchet MS"/>
              <a:buNone/>
            </a:pPr>
            <a:r>
              <a:rPr lang="en-US" sz="3600" b="0" i="0" u="none" strike="noStrike" cap="none" baseline="0" dirty="0" smtClean="0">
                <a:solidFill>
                  <a:srgbClr val="786F68"/>
                </a:solidFill>
                <a:latin typeface="Trebuchet MS"/>
                <a:ea typeface="Trebuchet MS"/>
                <a:cs typeface="Trebuchet MS"/>
                <a:sym typeface="Trebuchet MS"/>
              </a:rPr>
              <a:t>At the Tournament</a:t>
            </a:r>
            <a:endParaRPr lang="en-US" sz="3600" b="0" i="0" u="none" strike="noStrike" cap="none" baseline="0" dirty="0">
              <a:solidFill>
                <a:srgbClr val="786F6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6113462"/>
            <a:ext cx="1408111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3"/>
          <p:cNvSpPr txBox="1"/>
          <p:nvPr/>
        </p:nvSpPr>
        <p:spPr>
          <a:xfrm>
            <a:off x="877805" y="1587501"/>
            <a:ext cx="3707598" cy="408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2"/>
              </a:buClr>
              <a:buSzPct val="25000"/>
              <a:buFont typeface="Arial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LEARNING FROM YOURSELF</a:t>
            </a:r>
            <a:endParaRPr lang="en-US" sz="2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 A tournament is a full-time job. Your are working from the moment you enter until the moment you leave.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AutoNum type="arabicPeriod" startAt="2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journa</a:t>
            </a:r>
            <a:r>
              <a:rPr lang="en-US" sz="2000" dirty="0" smtClean="0"/>
              <a:t>l of each round of what you did well, what you didn’t-in the moment</a:t>
            </a:r>
            <a:endParaRPr lang="en-U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AutoNum type="arabicPeriod" startAt="2"/>
            </a:pPr>
            <a:r>
              <a:rPr lang="en-US" sz="2000" dirty="0" smtClean="0"/>
              <a:t>Introduce yourself but DON’T STALK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71070" y="6192990"/>
            <a:ext cx="7490452" cy="354599"/>
          </a:xfrm>
          <a:custGeom>
            <a:avLst/>
            <a:gdLst>
              <a:gd name="connsiteX0" fmla="*/ 0 w 7372930"/>
              <a:gd name="connsiteY0" fmla="*/ 0 h 354599"/>
              <a:gd name="connsiteX1" fmla="*/ 7372930 w 7372930"/>
              <a:gd name="connsiteY1" fmla="*/ 8246 h 354599"/>
              <a:gd name="connsiteX2" fmla="*/ 7364683 w 7372930"/>
              <a:gd name="connsiteY2" fmla="*/ 354599 h 354599"/>
              <a:gd name="connsiteX3" fmla="*/ 280402 w 7372930"/>
              <a:gd name="connsiteY3" fmla="*/ 338106 h 354599"/>
              <a:gd name="connsiteX4" fmla="*/ 0 w 7372930"/>
              <a:gd name="connsiteY4" fmla="*/ 0 h 3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930" h="354599">
                <a:moveTo>
                  <a:pt x="0" y="0"/>
                </a:moveTo>
                <a:lnTo>
                  <a:pt x="7372930" y="8246"/>
                </a:lnTo>
                <a:lnTo>
                  <a:pt x="7364683" y="354599"/>
                </a:lnTo>
                <a:lnTo>
                  <a:pt x="280402" y="33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133"/>
          <p:cNvSpPr txBox="1"/>
          <p:nvPr/>
        </p:nvSpPr>
        <p:spPr>
          <a:xfrm>
            <a:off x="4585403" y="1602854"/>
            <a:ext cx="3707598" cy="4086095"/>
          </a:xfrm>
          <a:prstGeom prst="rect">
            <a:avLst/>
          </a:prstGeom>
          <a:solidFill>
            <a:srgbClr val="FBE4AE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2000" b="1" i="0" u="none" strike="noStrike" cap="none" baseline="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en-US" sz="20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FROM OTHERS</a:t>
            </a:r>
            <a:endParaRPr lang="en-US" sz="2000" b="1" i="0" u="none" strike="noStrike" cap="none" baseline="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journal of codes and titles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Write down your reaction—after round. Not judgment—but what it taught you. Every speaker has something to teach.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000" dirty="0" smtClean="0"/>
              <a:t>Save journal for when results post. Match ranks with the codes in round</a:t>
            </a: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013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build="p" animBg="1"/>
      <p:bldP spid="9" grpId="0" animBg="1"/>
      <p:bldP spid="8" grpId="0" build="p" animBg="1"/>
    </p:bldLst>
  </p:timing>
</p:sld>
</file>

<file path=ppt/theme/theme1.xml><?xml version="1.0" encoding="utf-8"?>
<a:theme xmlns:a="http://schemas.openxmlformats.org/drawingml/2006/main" name="NFL">
  <a:themeElements>
    <a:clrScheme name="NFL">
      <a:dk1>
        <a:srgbClr val="423A36"/>
      </a:dk1>
      <a:lt1>
        <a:srgbClr val="FFFFFF"/>
      </a:lt1>
      <a:dk2>
        <a:srgbClr val="786F68"/>
      </a:dk2>
      <a:lt2>
        <a:srgbClr val="D3CEC5"/>
      </a:lt2>
      <a:accent1>
        <a:srgbClr val="DB552A"/>
      </a:accent1>
      <a:accent2>
        <a:srgbClr val="008EC8"/>
      </a:accent2>
      <a:accent3>
        <a:srgbClr val="951528"/>
      </a:accent3>
      <a:accent4>
        <a:srgbClr val="F5BB34"/>
      </a:accent4>
      <a:accent5>
        <a:srgbClr val="DB552A"/>
      </a:accent5>
      <a:accent6>
        <a:srgbClr val="008EC8"/>
      </a:accent6>
      <a:hlink>
        <a:srgbClr val="DB552A"/>
      </a:hlink>
      <a:folHlink>
        <a:srgbClr val="9515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1036</Words>
  <Application>Microsoft Office PowerPoint</Application>
  <PresentationFormat>On-screen Show (4:3)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Poster Regular</vt:lpstr>
      <vt:lpstr>Times New Roman</vt:lpstr>
      <vt:lpstr>Trebuchet MS</vt:lpstr>
      <vt:lpstr>NFL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Templates for Structure</vt:lpstr>
      <vt:lpstr>Informative Fun!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cp:lastModifiedBy>Robert Ickes</cp:lastModifiedBy>
  <cp:revision>56</cp:revision>
  <dcterms:created xsi:type="dcterms:W3CDTF">2016-09-28T18:46:52Z</dcterms:created>
  <dcterms:modified xsi:type="dcterms:W3CDTF">2017-09-27T23:36:46Z</dcterms:modified>
</cp:coreProperties>
</file>