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9" r:id="rId1"/>
  </p:sldMasterIdLst>
  <p:notesMasterIdLst>
    <p:notesMasterId r:id="rId36"/>
  </p:notesMasterIdLst>
  <p:sldIdLst>
    <p:sldId id="257" r:id="rId2"/>
    <p:sldId id="259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68" r:id="rId18"/>
    <p:sldId id="296" r:id="rId19"/>
    <p:sldId id="297" r:id="rId20"/>
    <p:sldId id="280" r:id="rId21"/>
    <p:sldId id="281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  <p:sldId id="310" r:id="rId3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0"/>
  </p:normalViewPr>
  <p:slideViewPr>
    <p:cSldViewPr snapToGrid="0" snapToObjects="1">
      <p:cViewPr varScale="1">
        <p:scale>
          <a:sx n="91" d="100"/>
          <a:sy n="91" d="100"/>
        </p:scale>
        <p:origin x="17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341578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" name="Shape 60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Pam have other suggestions for this?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39769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13917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737186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776259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5703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01534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9340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63837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37135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2" name="Shape 272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8" name="Shape 278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Pam have other suggestions for this?</a:t>
            </a:r>
          </a:p>
        </p:txBody>
      </p:sp>
      <p:sp>
        <p:nvSpPr>
          <p:cNvPr id="279" name="Shape 2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15278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215203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98471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7250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474528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07499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49827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0275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416906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3719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891837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5904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09392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Who liaisons are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8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Deliverables</a:t>
            </a:r>
          </a:p>
          <a:p>
            <a:pPr>
              <a:spcBef>
                <a:spcPts val="0"/>
              </a:spcBef>
              <a:buNone/>
            </a:pPr>
            <a:endParaRPr sz="1800" b="0" i="0" u="none" strike="noStrike" cap="none" baseline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25559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4936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88154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0065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6696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58623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Language from Pam and Joe</a:t>
            </a:r>
          </a:p>
          <a:p>
            <a:pPr marL="0" marR="0" lvl="0" indent="0" algn="l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0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Why slide – overall goal</a:t>
            </a:r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9148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 rot="5400000">
            <a:off x="4732336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 rot="5400000">
            <a:off x="541336" y="190500"/>
            <a:ext cx="5851525" cy="6019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508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90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127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 rot="5400000">
            <a:off x="2309017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508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90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127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3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A7A3A1"/>
              </a:buClr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A7A3A1"/>
              </a:buClr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A7A3A1"/>
              </a:buClr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A7A3A1"/>
              </a:buClr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A7A3A1"/>
              </a:buClr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A7A3A1"/>
              </a:buClr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A7A3A1"/>
              </a:buClr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A7A3A1"/>
              </a:buClr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A7A3A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508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90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127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Shape 6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"/>
          <p:cNvSpPr txBox="1"/>
          <p:nvPr/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/>
        </p:nvSpPr>
        <p:spPr>
          <a:xfrm>
            <a:off x="457200" y="2333762"/>
            <a:ext cx="8229600" cy="2432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buClr>
                <a:srgbClr val="951528"/>
              </a:buClr>
              <a:buSzPct val="25000"/>
            </a:pPr>
            <a:r>
              <a:rPr lang="en-US" sz="6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Policy Debate Speaker Duties</a:t>
            </a:r>
            <a:endParaRPr lang="en-US" sz="60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7" name="Shape 57"/>
          <p:cNvSpPr txBox="1"/>
          <p:nvPr/>
        </p:nvSpPr>
        <p:spPr>
          <a:xfrm>
            <a:off x="457200" y="4448773"/>
            <a:ext cx="8229600" cy="2078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r>
              <a:rPr lang="en-US" sz="3600" dirty="0"/>
              <a:t>What Do I Do in My Speech?</a:t>
            </a:r>
            <a:endParaRPr lang="en-US" sz="3600" dirty="0"/>
          </a:p>
        </p:txBody>
      </p:sp>
      <p:pic>
        <p:nvPicPr>
          <p:cNvPr id="6" name="Shape 275"/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74962" y="625919"/>
            <a:ext cx="3378200" cy="12993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457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NEGATIVE 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BLOCK (cont.)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en-US" sz="2800" b="1" dirty="0"/>
              <a:t>2NC CAN add new </a:t>
            </a:r>
            <a:r>
              <a:rPr lang="en-US" sz="2800" b="1" dirty="0" smtClean="0"/>
              <a:t>neg. </a:t>
            </a:r>
            <a:r>
              <a:rPr lang="en-US" sz="2800" b="1" dirty="0"/>
              <a:t>arguments</a:t>
            </a:r>
            <a:r>
              <a:rPr lang="en-US" sz="2800" b="1" dirty="0" smtClean="0"/>
              <a:t>:</a:t>
            </a:r>
          </a:p>
          <a:p>
            <a:endParaRPr lang="en-US" sz="2800" b="1" dirty="0"/>
          </a:p>
          <a:p>
            <a:pPr marL="457200" lvl="1" indent="-457200">
              <a:buFont typeface="Wingdings" charset="2"/>
              <a:buChar char="Ø"/>
            </a:pPr>
            <a:r>
              <a:rPr lang="en-US" sz="2800" b="1" dirty="0"/>
              <a:t>New link or impact stories to 1NC </a:t>
            </a:r>
            <a:r>
              <a:rPr lang="en-US" sz="2800" b="1" dirty="0" smtClean="0"/>
              <a:t>	disadvantages</a:t>
            </a:r>
            <a:endParaRPr lang="en-US" sz="2800" b="1" dirty="0"/>
          </a:p>
          <a:p>
            <a:pPr marL="457200" lvl="1" indent="-457200">
              <a:buFont typeface="Wingdings" charset="2"/>
              <a:buChar char="Ø"/>
            </a:pPr>
            <a:r>
              <a:rPr lang="en-US" sz="2800" b="1" dirty="0"/>
              <a:t>New answers to 1AC advantages</a:t>
            </a: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1NR  </a:t>
            </a:r>
            <a:r>
              <a:rPr lang="en-US" sz="2800" b="1" dirty="0" smtClean="0"/>
              <a:t>CANNOT </a:t>
            </a:r>
            <a:r>
              <a:rPr lang="en-US" sz="2800" b="1" dirty="0"/>
              <a:t>add new </a:t>
            </a:r>
            <a:r>
              <a:rPr lang="en-US" sz="2800" b="1" dirty="0" smtClean="0"/>
              <a:t>neg. </a:t>
            </a:r>
            <a:r>
              <a:rPr lang="en-US" sz="2800" b="1" dirty="0"/>
              <a:t>arguments. </a:t>
            </a:r>
          </a:p>
          <a:p>
            <a:pPr lvl="1"/>
            <a:r>
              <a:rPr lang="en-US" sz="2800" b="1" dirty="0" smtClean="0"/>
              <a:t>	You </a:t>
            </a:r>
            <a:r>
              <a:rPr lang="en-US" sz="2800" b="1" dirty="0"/>
              <a:t>CAN read new evidence on existing </a:t>
            </a:r>
            <a:r>
              <a:rPr lang="en-US" sz="2800" b="1" dirty="0" smtClean="0"/>
              <a:t>	arguments</a:t>
            </a:r>
            <a:r>
              <a:rPr lang="en-US" sz="2800" b="1" dirty="0"/>
              <a:t>!</a:t>
            </a: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 smtClean="0"/>
              <a:t>Neg. </a:t>
            </a:r>
            <a:r>
              <a:rPr lang="en-US" sz="2800" b="1" dirty="0"/>
              <a:t>debaters should “specialize” in specific arguments.  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418592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NEGATIVE BLOCK- Extending 1NC Arguments</a:t>
            </a:r>
            <a:b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Extend the original 1NC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story</a:t>
            </a: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Answer the 2AC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responses</a:t>
            </a: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Explain why the arguments matter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98598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endParaRPr 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NEGATIVE BLOCK- Extending 1NC Arguments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good “map” for your first debates:</a:t>
            </a:r>
          </a:p>
          <a:p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endParaRPr lang="en-US" sz="28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074452"/>
              </p:ext>
            </p:extLst>
          </p:nvPr>
        </p:nvGraphicFramePr>
        <p:xfrm>
          <a:off x="1524000" y="2264898"/>
          <a:ext cx="6096000" cy="2124221"/>
        </p:xfrm>
        <a:graphic>
          <a:graphicData uri="http://schemas.openxmlformats.org/drawingml/2006/table">
            <a:tbl>
              <a:tblPr firstRow="1" bandRow="1"/>
              <a:tblGrid>
                <a:gridCol w="2032000"/>
                <a:gridCol w="2032000"/>
                <a:gridCol w="2032000"/>
              </a:tblGrid>
              <a:tr h="53926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1NC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2NC	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1NR</a:t>
                      </a:r>
                      <a:endParaRPr lang="en-US" sz="2400" b="1" dirty="0"/>
                    </a:p>
                  </a:txBody>
                  <a:tcPr/>
                </a:tc>
              </a:tr>
              <a:tr h="539261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*Run Topicality (optional)</a:t>
                      </a:r>
                    </a:p>
                    <a:p>
                      <a:r>
                        <a:rPr lang="en-US" sz="1400" b="1" dirty="0" smtClean="0"/>
                        <a:t>*Answer </a:t>
                      </a:r>
                      <a:r>
                        <a:rPr lang="en-US" sz="1400" b="1" dirty="0" err="1" smtClean="0"/>
                        <a:t>Aff</a:t>
                      </a:r>
                      <a:r>
                        <a:rPr lang="en-US" sz="1400" b="1" dirty="0" smtClean="0"/>
                        <a:t> Solvency</a:t>
                      </a:r>
                    </a:p>
                    <a:p>
                      <a:r>
                        <a:rPr lang="en-US" sz="1400" b="1" dirty="0" smtClean="0"/>
                        <a:t>*Run a Disadvantage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*Run a second Disadvantage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*Answer </a:t>
                      </a:r>
                      <a:r>
                        <a:rPr lang="en-US" sz="1400" b="1" dirty="0" err="1" smtClean="0"/>
                        <a:t>Aff</a:t>
                      </a:r>
                      <a:r>
                        <a:rPr lang="en-US" sz="1400" b="1" dirty="0" smtClean="0"/>
                        <a:t> Advantages</a:t>
                      </a:r>
                    </a:p>
                    <a:p>
                      <a:r>
                        <a:rPr lang="en-US" sz="1400" b="1" dirty="0" smtClean="0"/>
                        <a:t>*Answer/Extend 1NC DA and add new impacts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*Answer/Extend Topicality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*Answer/Extend Solvency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*Answer/Extend a DA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9161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2A </a:t>
            </a:r>
            <a:r>
              <a:rPr lang="en-US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cx’s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2N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Ask for new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evidence/positions</a:t>
            </a: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Ask for explanations of new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arguments/positions</a:t>
            </a: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Ask about contradictions between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1NC/2NC</a:t>
            </a: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don’t have to fill all your time, but you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probably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will!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ct val="100000"/>
            </a:pPr>
            <a:endParaRPr lang="en-US" sz="2800" b="0" i="0" u="none" strike="noStrike" cap="none" baseline="0" dirty="0" smtClean="0">
              <a:solidFill>
                <a:srgbClr val="222222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99240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6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Affirmative Rebuttal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One of the most difficult speeches.</a:t>
            </a:r>
          </a:p>
          <a:p>
            <a:pPr marL="457200" lvl="1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 minutes to cover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13 minutes of neg. attack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lvl="1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Must cover EVERYTHING</a:t>
            </a: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1AR must be efficient:</a:t>
            </a:r>
          </a:p>
          <a:p>
            <a:pPr lvl="1"/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Save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 ½ -2 minutes of Prep</a:t>
            </a:r>
          </a:p>
          <a:p>
            <a:pPr lvl="1"/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Prioritize/Allocate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time</a:t>
            </a:r>
          </a:p>
          <a:p>
            <a:pPr lvl="1"/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Word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economy</a:t>
            </a:r>
          </a:p>
          <a:p>
            <a:pPr lvl="1"/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Magic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words- “Group” and “Extend”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44645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6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Affirmative 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Rebuttal (cont.)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2AR is tied to 1AR answers. 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1AR must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/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Make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sure 2AR has what he/she needs!</a:t>
            </a:r>
          </a:p>
          <a:p>
            <a:pPr lvl="1"/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Extend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Aff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Case- especially offense!</a:t>
            </a:r>
          </a:p>
          <a:p>
            <a:pPr lvl="1"/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Answer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Neg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arguments- especially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offense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!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ct val="100000"/>
            </a:pPr>
            <a:endParaRPr lang="en-US" sz="2800" b="0" i="0" u="none" strike="noStrike" cap="none" baseline="0" dirty="0" smtClean="0">
              <a:solidFill>
                <a:srgbClr val="222222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3327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6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nd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Negative Rebuttal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Should choose 2 or 3 best Negative </a:t>
            </a:r>
            <a:r>
              <a:rPr lang="en-US" sz="2800" b="1" dirty="0" smtClean="0"/>
              <a:t>Positions</a:t>
            </a:r>
          </a:p>
          <a:p>
            <a:endParaRPr lang="en-US" sz="2800" b="1" dirty="0"/>
          </a:p>
          <a:p>
            <a:pPr marL="457200" lvl="1" indent="-457200">
              <a:buFont typeface="Wingdings" charset="2"/>
              <a:buChar char="Ø"/>
            </a:pPr>
            <a:r>
              <a:rPr lang="en-US" sz="2800" b="1" dirty="0"/>
              <a:t>Capitalize on 1AR </a:t>
            </a:r>
            <a:r>
              <a:rPr lang="en-US" sz="2800" b="1" dirty="0" smtClean="0"/>
              <a:t>mistakes</a:t>
            </a:r>
          </a:p>
          <a:p>
            <a:pPr lvl="1"/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Overview the 2NR- Frame the debate</a:t>
            </a:r>
          </a:p>
          <a:p>
            <a:pPr lvl="1"/>
            <a:r>
              <a:rPr lang="en-US" sz="2800" b="1" dirty="0" smtClean="0"/>
              <a:t>	Tell </a:t>
            </a:r>
            <a:r>
              <a:rPr lang="en-US" sz="2800" b="1" dirty="0"/>
              <a:t>the judge why you win!</a:t>
            </a:r>
          </a:p>
          <a:p>
            <a:r>
              <a:rPr lang="en-US" sz="2800" b="1" dirty="0" smtClean="0"/>
              <a:t>	“</a:t>
            </a:r>
            <a:r>
              <a:rPr lang="en-US" sz="2800" b="1" dirty="0"/>
              <a:t>Kick out” of arguments not part of 2NR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ct val="100000"/>
            </a:pPr>
            <a:endParaRPr lang="en-US" sz="2800" b="0" i="0" u="none" strike="noStrike" cap="none" baseline="0" dirty="0" smtClean="0">
              <a:solidFill>
                <a:srgbClr val="222222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41553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6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nd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Negative </a:t>
            </a: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Rebuttal (cont.)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1" indent="-457200">
              <a:buFont typeface="Wingdings" charset="2"/>
              <a:buChar char="Ø"/>
            </a:pPr>
            <a:r>
              <a:rPr lang="en-US" sz="2800" b="1" dirty="0"/>
              <a:t>Answer/Extend the 2NR Positions:</a:t>
            </a:r>
          </a:p>
          <a:p>
            <a:pPr lvl="1"/>
            <a:endParaRPr lang="en-US" sz="2800" b="1" dirty="0" smtClean="0"/>
          </a:p>
          <a:p>
            <a:pPr lvl="1"/>
            <a:r>
              <a:rPr lang="en-US" sz="2800" b="1" dirty="0" smtClean="0"/>
              <a:t>	1.  Extend </a:t>
            </a:r>
            <a:r>
              <a:rPr lang="en-US" sz="2800" b="1" dirty="0"/>
              <a:t>the original negative position</a:t>
            </a:r>
            <a:r>
              <a:rPr lang="en-US" sz="2800" b="1" dirty="0" smtClean="0"/>
              <a:t>.</a:t>
            </a:r>
          </a:p>
          <a:p>
            <a:pPr lvl="1"/>
            <a:r>
              <a:rPr lang="en-US" sz="2800" b="1" dirty="0" smtClean="0"/>
              <a:t>  </a:t>
            </a:r>
            <a:endParaRPr lang="en-US" sz="2800" b="1" dirty="0"/>
          </a:p>
          <a:p>
            <a:pPr lvl="1"/>
            <a:r>
              <a:rPr lang="en-US" sz="2800" b="1" dirty="0" smtClean="0"/>
              <a:t>	2.  Answer </a:t>
            </a:r>
            <a:r>
              <a:rPr lang="en-US" sz="2800" b="1" dirty="0"/>
              <a:t>the Affirmative responses to </a:t>
            </a:r>
            <a:r>
              <a:rPr lang="en-US" sz="2800" b="1" dirty="0" smtClean="0"/>
              <a:t>		the position</a:t>
            </a:r>
            <a:r>
              <a:rPr lang="en-US" sz="2800" b="1" dirty="0"/>
              <a:t>. </a:t>
            </a:r>
            <a:endParaRPr lang="en-US" sz="2800" b="1" dirty="0" smtClean="0"/>
          </a:p>
          <a:p>
            <a:pPr lvl="1"/>
            <a:endParaRPr lang="en-US" sz="2800" b="1" dirty="0"/>
          </a:p>
          <a:p>
            <a:pPr lvl="1"/>
            <a:r>
              <a:rPr lang="en-US" sz="2800" b="1" dirty="0" smtClean="0"/>
              <a:t>	3.  Explain </a:t>
            </a:r>
            <a:r>
              <a:rPr lang="en-US" sz="2800" b="1" dirty="0"/>
              <a:t>how that position helps you </a:t>
            </a:r>
            <a:r>
              <a:rPr lang="en-US" sz="2800" b="1" dirty="0" smtClean="0"/>
              <a:t>	win the </a:t>
            </a:r>
            <a:r>
              <a:rPr lang="en-US" sz="2800" b="1" dirty="0"/>
              <a:t>debate.  </a:t>
            </a:r>
            <a:endParaRPr lang="en-US" sz="2800" b="1" dirty="0"/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597877" y="33090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6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nd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Affirmative Rebuttal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Extend the affirmative case offense</a:t>
            </a:r>
          </a:p>
          <a:p>
            <a:pPr lvl="1"/>
            <a:r>
              <a:rPr lang="en-US" sz="2800" b="1" dirty="0" smtClean="0"/>
              <a:t>	Solvency</a:t>
            </a:r>
            <a:endParaRPr lang="en-US" sz="2800" b="1" dirty="0"/>
          </a:p>
          <a:p>
            <a:pPr lvl="1"/>
            <a:r>
              <a:rPr lang="en-US" sz="2800" b="1" dirty="0" smtClean="0"/>
              <a:t>	Advantages</a:t>
            </a:r>
          </a:p>
          <a:p>
            <a:pPr lvl="1"/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Make choices about order/priority</a:t>
            </a:r>
          </a:p>
          <a:p>
            <a:pPr lvl="1"/>
            <a:r>
              <a:rPr lang="en-US" sz="2800" b="1" dirty="0" smtClean="0"/>
              <a:t>	Look </a:t>
            </a:r>
            <a:r>
              <a:rPr lang="en-US" sz="2800" b="1" dirty="0"/>
              <a:t>for 2NR drops</a:t>
            </a:r>
          </a:p>
          <a:p>
            <a:pPr lvl="1"/>
            <a:r>
              <a:rPr lang="en-US" sz="2800" b="1" dirty="0" smtClean="0"/>
              <a:t>	Answer </a:t>
            </a:r>
            <a:r>
              <a:rPr lang="en-US" sz="2800" b="1" dirty="0"/>
              <a:t>ONLY 2NR</a:t>
            </a:r>
            <a:r>
              <a:rPr lang="en-US" sz="2800" b="1" dirty="0" smtClean="0"/>
              <a:t>!</a:t>
            </a:r>
          </a:p>
          <a:p>
            <a:pPr lvl="1"/>
            <a:endParaRPr lang="en-US" sz="2800" b="1" dirty="0"/>
          </a:p>
          <a:p>
            <a:pPr marL="457200" lvl="1" indent="-457200">
              <a:buFont typeface="Wingdings" charset="2"/>
              <a:buChar char="Ø"/>
            </a:pPr>
            <a:r>
              <a:rPr lang="en-US" sz="2800" b="1" dirty="0"/>
              <a:t>Save 30-45 seconds of prep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800" b="0" i="0" u="none" strike="noStrike" cap="none" baseline="0" dirty="0">
              <a:solidFill>
                <a:srgbClr val="222222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59414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6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nd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Affirmative Rebuttal Order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Overview the affirmative strategy/frame the debate for the judge. </a:t>
            </a:r>
            <a:endParaRPr lang="en-US" sz="2800" b="1" dirty="0" smtClean="0"/>
          </a:p>
          <a:p>
            <a:r>
              <a:rPr lang="en-US" sz="2800" b="1" dirty="0" smtClean="0"/>
              <a:t> </a:t>
            </a:r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Go through each position in the debate:</a:t>
            </a:r>
          </a:p>
          <a:p>
            <a:pPr lvl="1"/>
            <a:r>
              <a:rPr lang="en-US" sz="2800" b="1" dirty="0" smtClean="0"/>
              <a:t>	1.  Extend </a:t>
            </a:r>
            <a:r>
              <a:rPr lang="en-US" sz="2800" b="1" dirty="0"/>
              <a:t>the </a:t>
            </a:r>
            <a:r>
              <a:rPr lang="en-US" sz="2800" b="1" dirty="0" err="1" smtClean="0"/>
              <a:t>Aff</a:t>
            </a:r>
            <a:r>
              <a:rPr lang="en-US" sz="2800" b="1" dirty="0" smtClean="0"/>
              <a:t>. </a:t>
            </a:r>
            <a:r>
              <a:rPr lang="en-US" sz="2800" b="1" dirty="0"/>
              <a:t>arguments- especially </a:t>
            </a:r>
            <a:r>
              <a:rPr lang="en-US" sz="2800" b="1" dirty="0" smtClean="0"/>
              <a:t>		offense</a:t>
            </a:r>
            <a:endParaRPr lang="en-US" sz="2800" b="1" dirty="0"/>
          </a:p>
          <a:p>
            <a:pPr lvl="1"/>
            <a:r>
              <a:rPr lang="en-US" sz="2800" b="1" dirty="0" smtClean="0"/>
              <a:t>	2.  Answer </a:t>
            </a:r>
            <a:r>
              <a:rPr lang="en-US" sz="2800" b="1" dirty="0"/>
              <a:t>negative </a:t>
            </a:r>
            <a:r>
              <a:rPr lang="en-US" sz="2800" b="1" dirty="0" smtClean="0"/>
              <a:t>arguments</a:t>
            </a:r>
          </a:p>
          <a:p>
            <a:pPr lvl="1"/>
            <a:endParaRPr lang="en-US" sz="2800" b="1" dirty="0"/>
          </a:p>
          <a:p>
            <a:pPr marL="457200" lvl="1" indent="-457200">
              <a:buFont typeface="Wingdings" charset="2"/>
              <a:buChar char="Ø"/>
            </a:pPr>
            <a:r>
              <a:rPr lang="en-US" sz="2800" b="1" dirty="0"/>
              <a:t>Explain how the position helps you win the debate.  </a:t>
            </a:r>
            <a:endParaRPr lang="en-US" sz="2800" b="1" dirty="0"/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66687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</a:rPr>
              <a:t>First Affirmative Constructive (1AC)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3200" dirty="0">
                <a:latin typeface="Calibri" charset="0"/>
                <a:ea typeface="Calibri" charset="0"/>
                <a:cs typeface="Calibri" charset="0"/>
              </a:rPr>
              <a:t>8 Minutes </a:t>
            </a:r>
            <a:r>
              <a:rPr lang="en-US" sz="3200" dirty="0" smtClean="0">
                <a:latin typeface="Calibri" charset="0"/>
                <a:ea typeface="Calibri" charset="0"/>
                <a:cs typeface="Calibri" charset="0"/>
              </a:rPr>
              <a:t>maximum</a:t>
            </a:r>
          </a:p>
          <a:p>
            <a:endParaRPr lang="en-US" sz="2800" dirty="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buFont typeface="Wingdings" charset="2"/>
              <a:buChar char="q"/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Must present a “prima facie”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case</a:t>
            </a: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pPr marL="457200" lvl="1" indent="-457200">
              <a:buFont typeface="Wingdings" charset="2"/>
              <a:buChar char="q"/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Inherency- Status Quo is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failing</a:t>
            </a:r>
          </a:p>
          <a:p>
            <a:pPr lvl="1"/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pPr marL="457200" lvl="1" indent="-457200">
              <a:buFont typeface="Wingdings" charset="2"/>
              <a:buChar char="q"/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Plan- a topical policy change </a:t>
            </a:r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aff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wants to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make</a:t>
            </a:r>
          </a:p>
          <a:p>
            <a:pPr lvl="1"/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pPr marL="457200" lvl="1" indent="-457200">
              <a:buFont typeface="Wingdings" charset="2"/>
              <a:buChar char="q"/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Harm- a significant problem that exists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now</a:t>
            </a:r>
          </a:p>
          <a:p>
            <a:pPr lvl="1"/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pPr marL="457200" lvl="1" indent="-457200">
              <a:buFont typeface="Wingdings" charset="2"/>
              <a:buChar char="q"/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Solvency- proof that the plan works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800" b="0" i="0" u="none" strike="noStrike" cap="none" baseline="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/>
        </p:nvSpPr>
        <p:spPr>
          <a:xfrm>
            <a:off x="457200" y="1887856"/>
            <a:ext cx="8229600" cy="24336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51528"/>
              </a:buClr>
              <a:buSzPct val="25000"/>
              <a:buFont typeface="Trebuchet MS"/>
              <a:buNone/>
            </a:pPr>
            <a:r>
              <a:rPr lang="en-US" sz="6000" b="0" i="0" u="none" strike="noStrike" cap="none" baseline="0" dirty="0">
                <a:solidFill>
                  <a:srgbClr val="008EC8"/>
                </a:solidFill>
                <a:latin typeface="Trebuchet MS"/>
                <a:ea typeface="Trebuchet MS"/>
                <a:cs typeface="Trebuchet MS"/>
                <a:sym typeface="Trebuchet MS"/>
              </a:rPr>
              <a:t>Questions?</a:t>
            </a:r>
          </a:p>
        </p:txBody>
      </p:sp>
      <p:pic>
        <p:nvPicPr>
          <p:cNvPr id="268" name="Shape 2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Shape 2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5862" y="1892300"/>
            <a:ext cx="6756400" cy="2598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3038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00908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2754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59889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99605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47946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8051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85214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2N </a:t>
            </a:r>
            <a:r>
              <a:rPr lang="en-US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cx’s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1A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buFont typeface="Wingdings" charset="2"/>
              <a:buChar char="Ø"/>
            </a:pPr>
            <a:r>
              <a:rPr lang="en-US" sz="2800" b="1" dirty="0"/>
              <a:t>Ask for a copy of the Affirmative Case!</a:t>
            </a:r>
          </a:p>
          <a:p>
            <a:pPr marL="457200" indent="-457200">
              <a:lnSpc>
                <a:spcPct val="90000"/>
              </a:lnSpc>
              <a:buFont typeface="Wingdings" charset="2"/>
              <a:buChar char="Ø"/>
            </a:pPr>
            <a:r>
              <a:rPr lang="en-US" sz="2800" b="1" dirty="0"/>
              <a:t>Ask </a:t>
            </a:r>
            <a:r>
              <a:rPr lang="en-US" sz="2800" b="1" dirty="0" smtClean="0"/>
              <a:t>about-</a:t>
            </a:r>
          </a:p>
          <a:p>
            <a:pPr>
              <a:lnSpc>
                <a:spcPct val="90000"/>
              </a:lnSpc>
            </a:pPr>
            <a:endParaRPr lang="en-US" sz="2800" b="1" dirty="0"/>
          </a:p>
          <a:p>
            <a:pPr lvl="1">
              <a:lnSpc>
                <a:spcPct val="90000"/>
              </a:lnSpc>
            </a:pPr>
            <a:r>
              <a:rPr lang="en-US" sz="2300" b="1" dirty="0" smtClean="0"/>
              <a:t>	What </a:t>
            </a:r>
            <a:r>
              <a:rPr lang="en-US" sz="2300" b="1" dirty="0"/>
              <a:t>the policy does/how it works</a:t>
            </a:r>
          </a:p>
          <a:p>
            <a:pPr lvl="1">
              <a:lnSpc>
                <a:spcPct val="90000"/>
              </a:lnSpc>
            </a:pPr>
            <a:r>
              <a:rPr lang="en-US" sz="2300" b="1" dirty="0" smtClean="0"/>
              <a:t>	How </a:t>
            </a:r>
            <a:r>
              <a:rPr lang="en-US" sz="2300" b="1" dirty="0"/>
              <a:t>will it solve/reduce the problem</a:t>
            </a:r>
          </a:p>
          <a:p>
            <a:pPr lvl="1">
              <a:lnSpc>
                <a:spcPct val="90000"/>
              </a:lnSpc>
            </a:pPr>
            <a:r>
              <a:rPr lang="en-US" sz="2300" b="1" dirty="0" smtClean="0"/>
              <a:t>	How </a:t>
            </a:r>
            <a:r>
              <a:rPr lang="en-US" sz="2300" b="1" dirty="0"/>
              <a:t>much it costs</a:t>
            </a:r>
          </a:p>
          <a:p>
            <a:pPr lvl="1">
              <a:lnSpc>
                <a:spcPct val="90000"/>
              </a:lnSpc>
            </a:pPr>
            <a:r>
              <a:rPr lang="en-US" sz="2300" b="1" dirty="0" smtClean="0"/>
              <a:t>	Anything </a:t>
            </a:r>
            <a:r>
              <a:rPr lang="en-US" sz="2300" b="1" dirty="0"/>
              <a:t>that sounds “odd</a:t>
            </a:r>
            <a:r>
              <a:rPr lang="en-US" sz="2300" b="1" dirty="0" smtClean="0"/>
              <a:t>”!</a:t>
            </a:r>
          </a:p>
          <a:p>
            <a:pPr lvl="1">
              <a:lnSpc>
                <a:spcPct val="90000"/>
              </a:lnSpc>
            </a:pPr>
            <a:endParaRPr lang="en-US" sz="2300" b="1" dirty="0"/>
          </a:p>
          <a:p>
            <a:pPr>
              <a:lnSpc>
                <a:spcPct val="90000"/>
              </a:lnSpc>
            </a:pPr>
            <a:r>
              <a:rPr lang="en-US" sz="2800" b="1" dirty="0"/>
              <a:t>Fill all 3 minutes…</a:t>
            </a:r>
          </a:p>
          <a:p>
            <a:pPr lvl="1">
              <a:lnSpc>
                <a:spcPct val="90000"/>
              </a:lnSpc>
            </a:pPr>
            <a:r>
              <a:rPr lang="en-US" sz="2300" b="1" dirty="0"/>
              <a:t>Free 1NC Prep!!!!</a:t>
            </a:r>
          </a:p>
          <a:p>
            <a:pPr>
              <a:lnSpc>
                <a:spcPct val="90000"/>
              </a:lnSpc>
            </a:pPr>
            <a:endParaRPr lang="en-US" sz="2800" b="1" dirty="0" smtClean="0"/>
          </a:p>
          <a:p>
            <a:pPr>
              <a:lnSpc>
                <a:spcPct val="90000"/>
              </a:lnSpc>
            </a:pPr>
            <a:r>
              <a:rPr lang="en-US" sz="2800" b="1" dirty="0" smtClean="0"/>
              <a:t>You </a:t>
            </a:r>
            <a:r>
              <a:rPr lang="en-US" sz="2800" b="1" dirty="0"/>
              <a:t>can win here in novice rounds!!!</a:t>
            </a:r>
          </a:p>
          <a:p>
            <a:pPr lvl="0">
              <a:spcBef>
                <a:spcPts val="1200"/>
              </a:spcBef>
              <a:buClr>
                <a:srgbClr val="222222"/>
              </a:buClr>
              <a:buSzPct val="100000"/>
            </a:pPr>
            <a:endParaRPr lang="en-US" sz="2200" b="0" i="0" u="none" strike="noStrike" cap="none" baseline="0" dirty="0" smtClean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38162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93226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7839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68267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11847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6F68"/>
              </a:buClr>
              <a:buSzPct val="25000"/>
              <a:buFont typeface="Trebuchet MS"/>
              <a:buNone/>
            </a:pPr>
            <a:r>
              <a:rPr lang="en-US" sz="3600" b="0" i="0" u="none" strike="noStrike" cap="none" baseline="0" dirty="0" smtClean="0">
                <a:solidFill>
                  <a:srgbClr val="786F68"/>
                </a:solidFill>
                <a:latin typeface="Trebuchet MS"/>
                <a:ea typeface="Trebuchet MS"/>
                <a:cs typeface="Trebuchet MS"/>
                <a:sym typeface="Trebuchet MS"/>
              </a:rPr>
              <a:t>Enter Title Here</a:t>
            </a:r>
            <a:endParaRPr lang="en-US" sz="3600" b="0" i="0" u="none" strike="noStrike" cap="none" baseline="0" dirty="0">
              <a:solidFill>
                <a:srgbClr val="786F68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Calibri"/>
              <a:buNone/>
            </a:pPr>
            <a:r>
              <a:rPr lang="en-US" sz="2200" b="1" dirty="0" smtClean="0">
                <a:solidFill>
                  <a:srgbClr val="008EC8"/>
                </a:solidFill>
                <a:latin typeface="Calibri"/>
                <a:ea typeface="Calibri"/>
                <a:cs typeface="Calibri"/>
                <a:sym typeface="Calibri"/>
              </a:rPr>
              <a:t>Enter Title Here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200" dirty="0" smtClean="0">
                <a:latin typeface="Calibri"/>
                <a:cs typeface="Calibri"/>
              </a:rPr>
              <a:t>Enter longer block of text (no bullet points) here.</a:t>
            </a:r>
            <a:endParaRPr sz="2200" dirty="0" smtClean="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200" b="0" i="0" u="none" strike="noStrike" cap="none" baseline="0" dirty="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49357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6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Negative Constructive (1NC)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sz="2400" dirty="0"/>
              <a:t>Review Potential Negative </a:t>
            </a:r>
            <a:r>
              <a:rPr lang="en-US" sz="2400" dirty="0" smtClean="0"/>
              <a:t>Arguments</a:t>
            </a:r>
          </a:p>
          <a:p>
            <a:endParaRPr lang="en-US" sz="2400" dirty="0"/>
          </a:p>
          <a:p>
            <a:pPr marL="342900" indent="-342900">
              <a:buFont typeface="Wingdings" charset="2"/>
              <a:buChar char="Ø"/>
            </a:pPr>
            <a:r>
              <a:rPr lang="en-US" sz="2400" dirty="0"/>
              <a:t>1N will choose from these </a:t>
            </a:r>
            <a:r>
              <a:rPr lang="en-US" sz="2400" dirty="0" smtClean="0"/>
              <a:t>arguments</a:t>
            </a:r>
          </a:p>
          <a:p>
            <a:endParaRPr lang="en-US" sz="2400" b="1" dirty="0"/>
          </a:p>
          <a:p>
            <a:pPr marL="342900" indent="-342900">
              <a:buFont typeface="Wingdings" charset="2"/>
              <a:buChar char="Ø"/>
            </a:pPr>
            <a:r>
              <a:rPr lang="en-US" sz="2400" dirty="0"/>
              <a:t>Present the major offensive/off case </a:t>
            </a:r>
            <a:r>
              <a:rPr lang="en-US" sz="2400" dirty="0" smtClean="0"/>
              <a:t>arguments</a:t>
            </a:r>
          </a:p>
          <a:p>
            <a:endParaRPr lang="en-US" sz="2400" b="1" dirty="0"/>
          </a:p>
          <a:p>
            <a:pPr marL="342900" indent="-342900">
              <a:buFont typeface="Wingdings" charset="2"/>
              <a:buChar char="Ø"/>
            </a:pPr>
            <a:r>
              <a:rPr lang="en-US" sz="2400" dirty="0"/>
              <a:t>Topicality, Counterplans, and </a:t>
            </a:r>
            <a:r>
              <a:rPr lang="en-US" sz="2400" dirty="0" err="1"/>
              <a:t>Kritik</a:t>
            </a:r>
            <a:r>
              <a:rPr lang="en-US" sz="2400" dirty="0"/>
              <a:t>/Critical arguments </a:t>
            </a:r>
            <a:r>
              <a:rPr lang="en-US" sz="2400" b="1" dirty="0" smtClean="0"/>
              <a:t>	MUST </a:t>
            </a:r>
            <a:r>
              <a:rPr lang="en-US" sz="2400" b="1" dirty="0"/>
              <a:t>be presented in the 1NC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325656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36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Negative Constructive (1NC)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sz="2400" dirty="0">
                <a:latin typeface="+mn-lt"/>
              </a:rPr>
              <a:t>Novices Should present  </a:t>
            </a:r>
            <a:r>
              <a:rPr lang="en-US" sz="2400" b="1" dirty="0">
                <a:latin typeface="+mn-lt"/>
              </a:rPr>
              <a:t>at least 3 major positions:</a:t>
            </a:r>
          </a:p>
          <a:p>
            <a:pPr lvl="1"/>
            <a:endParaRPr lang="en-US" sz="2400" dirty="0" smtClean="0">
              <a:latin typeface="+mn-lt"/>
            </a:endParaRPr>
          </a:p>
          <a:p>
            <a:pPr lvl="1"/>
            <a:r>
              <a:rPr lang="en-US" sz="2400" dirty="0">
                <a:latin typeface="+mn-lt"/>
              </a:rPr>
              <a:t>	</a:t>
            </a:r>
            <a:r>
              <a:rPr lang="en-US" sz="2400" dirty="0" smtClean="0">
                <a:latin typeface="+mn-lt"/>
              </a:rPr>
              <a:t>Solvency Frontline</a:t>
            </a:r>
          </a:p>
          <a:p>
            <a:pPr lvl="1"/>
            <a:endParaRPr lang="en-US" sz="2400" dirty="0">
              <a:latin typeface="+mn-lt"/>
            </a:endParaRPr>
          </a:p>
          <a:p>
            <a:pPr lvl="1"/>
            <a:r>
              <a:rPr lang="en-US" sz="2400" dirty="0" smtClean="0">
                <a:latin typeface="+mn-lt"/>
              </a:rPr>
              <a:t>	Disadvantage Shell</a:t>
            </a:r>
          </a:p>
          <a:p>
            <a:pPr lvl="1"/>
            <a:endParaRPr lang="en-US" sz="2400" dirty="0">
              <a:latin typeface="+mn-lt"/>
            </a:endParaRPr>
          </a:p>
          <a:p>
            <a:pPr lvl="1"/>
            <a:r>
              <a:rPr lang="en-US" sz="2400" dirty="0" smtClean="0">
                <a:latin typeface="+mn-lt"/>
              </a:rPr>
              <a:t>	Topicality </a:t>
            </a:r>
            <a:r>
              <a:rPr lang="en-US" sz="2400" dirty="0">
                <a:latin typeface="+mn-lt"/>
              </a:rPr>
              <a:t>or Another </a:t>
            </a:r>
            <a:r>
              <a:rPr lang="en-US" sz="2400" dirty="0" smtClean="0">
                <a:latin typeface="+mn-lt"/>
              </a:rPr>
              <a:t>DA</a:t>
            </a:r>
          </a:p>
          <a:p>
            <a:pPr lvl="1"/>
            <a:endParaRPr lang="en-US" sz="2400" dirty="0">
              <a:latin typeface="+mn-lt"/>
            </a:endParaRPr>
          </a:p>
          <a:p>
            <a:pPr lvl="2"/>
            <a:r>
              <a:rPr lang="en-US" sz="2400" b="1" dirty="0">
                <a:latin typeface="+mn-lt"/>
              </a:rPr>
              <a:t>NOTE:</a:t>
            </a:r>
            <a:r>
              <a:rPr lang="en-US" sz="2400" dirty="0">
                <a:latin typeface="+mn-lt"/>
              </a:rPr>
              <a:t>  </a:t>
            </a:r>
            <a:r>
              <a:rPr lang="en-US" sz="2400" b="1" dirty="0">
                <a:latin typeface="+mn-lt"/>
              </a:rPr>
              <a:t>Topicality</a:t>
            </a:r>
            <a:r>
              <a:rPr lang="en-US" sz="2400" dirty="0">
                <a:latin typeface="+mn-lt"/>
              </a:rPr>
              <a:t> </a:t>
            </a:r>
            <a:r>
              <a:rPr lang="en-US" sz="2400" b="1" dirty="0">
                <a:latin typeface="+mn-lt"/>
              </a:rPr>
              <a:t>MUST </a:t>
            </a:r>
            <a:r>
              <a:rPr lang="en-US" sz="2400" dirty="0">
                <a:latin typeface="+mn-lt"/>
              </a:rPr>
              <a:t>come first if you do it!!!</a:t>
            </a:r>
          </a:p>
          <a:p>
            <a:r>
              <a:rPr lang="en-US" sz="2400" dirty="0">
                <a:latin typeface="+mn-lt"/>
              </a:rPr>
              <a:t>Should not use more than 1 ½-2 minutes prep	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ct val="100000"/>
            </a:pPr>
            <a:endParaRPr lang="en-US" sz="2400" b="0" i="0" u="none" strike="noStrike" cap="none" baseline="0" dirty="0" smtClean="0">
              <a:solidFill>
                <a:srgbClr val="222222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49630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1A </a:t>
            </a:r>
            <a:r>
              <a:rPr lang="en-US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cx’s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1N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sz="2400" b="1" dirty="0"/>
              <a:t>Get a copy of 1NC evidence/positions</a:t>
            </a:r>
          </a:p>
          <a:p>
            <a:pPr marL="342900" indent="-342900">
              <a:buFont typeface="Wingdings" charset="2"/>
              <a:buChar char="Ø"/>
            </a:pPr>
            <a:r>
              <a:rPr lang="en-US" sz="2400" b="1" dirty="0"/>
              <a:t>About Topicality-</a:t>
            </a:r>
          </a:p>
          <a:p>
            <a:pPr lvl="1"/>
            <a:r>
              <a:rPr lang="en-US" sz="2400" b="1" dirty="0" smtClean="0"/>
              <a:t>	What </a:t>
            </a:r>
            <a:r>
              <a:rPr lang="en-US" sz="2400" b="1" dirty="0"/>
              <a:t>keeps our plan from being topical?</a:t>
            </a:r>
          </a:p>
          <a:p>
            <a:pPr marL="342900" indent="-342900">
              <a:buFont typeface="Wingdings" charset="2"/>
              <a:buChar char="Ø"/>
            </a:pPr>
            <a:r>
              <a:rPr lang="en-US" sz="2400" b="1" dirty="0"/>
              <a:t>About DA’s-</a:t>
            </a:r>
          </a:p>
          <a:p>
            <a:pPr lvl="1"/>
            <a:r>
              <a:rPr lang="en-US" sz="2400" b="1" dirty="0" smtClean="0"/>
              <a:t>	Link</a:t>
            </a:r>
            <a:r>
              <a:rPr lang="en-US" sz="2400" b="1" dirty="0"/>
              <a:t>?</a:t>
            </a:r>
          </a:p>
          <a:p>
            <a:pPr lvl="1"/>
            <a:r>
              <a:rPr lang="en-US" sz="2400" b="1" dirty="0" smtClean="0"/>
              <a:t>	Impact</a:t>
            </a:r>
            <a:endParaRPr lang="en-US" sz="2400" b="1" dirty="0"/>
          </a:p>
          <a:p>
            <a:pPr marL="342900" indent="-342900">
              <a:buFont typeface="Wingdings" charset="2"/>
              <a:buChar char="Ø"/>
            </a:pPr>
            <a:r>
              <a:rPr lang="en-US" sz="2400" b="1" dirty="0"/>
              <a:t>About Case Arguments-</a:t>
            </a:r>
          </a:p>
          <a:p>
            <a:pPr lvl="1"/>
            <a:r>
              <a:rPr lang="en-US" sz="2400" b="1" dirty="0" smtClean="0"/>
              <a:t>	Contradictions</a:t>
            </a:r>
            <a:r>
              <a:rPr lang="en-US" sz="2400" b="1" dirty="0"/>
              <a:t>…</a:t>
            </a:r>
          </a:p>
          <a:p>
            <a:pPr lvl="1"/>
            <a:r>
              <a:rPr lang="en-US" sz="2400" b="1" dirty="0" smtClean="0"/>
              <a:t>	Clarification</a:t>
            </a:r>
            <a:endParaRPr lang="en-US" sz="2400" b="1" dirty="0"/>
          </a:p>
          <a:p>
            <a:endParaRPr lang="en-US" sz="2400" b="1" dirty="0" smtClean="0"/>
          </a:p>
          <a:p>
            <a:r>
              <a:rPr lang="en-US" sz="2400" b="1" dirty="0" smtClean="0"/>
              <a:t>Fill </a:t>
            </a:r>
            <a:r>
              <a:rPr lang="en-US" sz="2400" b="1" dirty="0"/>
              <a:t>your 3 minutes- free prep 2AC prep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304011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207962" y="31652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6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nd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Affirmative Constructive (2AC)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Extend the </a:t>
            </a:r>
            <a:r>
              <a:rPr lang="en-US" sz="2800" b="1" dirty="0" smtClean="0"/>
              <a:t>1AC</a:t>
            </a:r>
          </a:p>
          <a:p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Answer all the 1NC </a:t>
            </a:r>
            <a:r>
              <a:rPr lang="en-US" sz="2800" b="1" dirty="0" smtClean="0"/>
              <a:t>Arguments</a:t>
            </a:r>
          </a:p>
          <a:p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Affirmative is “bound” to 2AC answers</a:t>
            </a:r>
          </a:p>
          <a:p>
            <a:pPr marR="0" lvl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ct val="100000"/>
            </a:pPr>
            <a:endParaRPr lang="en-US" sz="2800" b="0" i="0" u="none" strike="noStrike" cap="none" baseline="0" dirty="0" smtClean="0">
              <a:solidFill>
                <a:srgbClr val="222222"/>
              </a:solidFill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00" b="0" i="0" u="none" strike="noStrike" cap="none" baseline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02277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1N </a:t>
            </a:r>
            <a:r>
              <a:rPr lang="en-US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cx’s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2A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308296"/>
            <a:ext cx="8229600" cy="48178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Get a copy of the new 2AC </a:t>
            </a:r>
            <a:r>
              <a:rPr lang="en-US" sz="2800" b="1" dirty="0" smtClean="0"/>
              <a:t>evidence</a:t>
            </a:r>
          </a:p>
          <a:p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Ask about any DA </a:t>
            </a:r>
            <a:r>
              <a:rPr lang="en-US" sz="2800" b="1" dirty="0" smtClean="0"/>
              <a:t>turns</a:t>
            </a:r>
          </a:p>
          <a:p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Ask about any Topicality </a:t>
            </a:r>
            <a:r>
              <a:rPr lang="en-US" sz="2800" b="1" dirty="0" smtClean="0"/>
              <a:t>counter-	interpretations</a:t>
            </a:r>
          </a:p>
          <a:p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Ask about anything that doesn’t make sense</a:t>
            </a:r>
            <a:r>
              <a:rPr lang="en-US" sz="2800" b="1" dirty="0" smtClean="0"/>
              <a:t>!</a:t>
            </a:r>
          </a:p>
          <a:p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Fill the 3 minutes- free 2N prep!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194993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786F68"/>
              </a:buClr>
              <a:buSzPct val="25000"/>
            </a:pP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NEGATIVE BLOCK</a:t>
            </a:r>
            <a:endParaRPr lang="en-US" sz="3600" b="0" i="0" u="none" strike="noStrike" cap="none" baseline="0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962" y="6113462"/>
            <a:ext cx="1408111" cy="5413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3"/>
          <p:cNvSpPr txBox="1"/>
          <p:nvPr/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Think of the 2NC and 1NR as one speech</a:t>
            </a:r>
            <a:r>
              <a:rPr lang="en-US" sz="2800" b="1" dirty="0" smtClean="0"/>
              <a:t>.</a:t>
            </a:r>
          </a:p>
          <a:p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2NC and 1NR should NEVER talk about the </a:t>
            </a:r>
            <a:r>
              <a:rPr lang="en-US" sz="2800" b="1" dirty="0" smtClean="0"/>
              <a:t>	same positions/arguments</a:t>
            </a:r>
            <a:r>
              <a:rPr lang="en-US" sz="2800" b="1" dirty="0"/>
              <a:t>.  Never</a:t>
            </a:r>
            <a:r>
              <a:rPr lang="en-US" sz="2800" b="1" dirty="0" smtClean="0"/>
              <a:t>…</a:t>
            </a:r>
          </a:p>
          <a:p>
            <a:endParaRPr lang="en-US" sz="2800" b="1" dirty="0"/>
          </a:p>
          <a:p>
            <a:pPr marL="457200" indent="-457200">
              <a:buFont typeface="Wingdings" charset="2"/>
              <a:buChar char="Ø"/>
            </a:pPr>
            <a:r>
              <a:rPr lang="en-US" sz="2800" b="1" dirty="0"/>
              <a:t>Block Purpose- Make 1AR VERY difficult</a:t>
            </a:r>
            <a:r>
              <a:rPr lang="en-US" sz="2800" b="1" dirty="0" smtClean="0"/>
              <a:t>!</a:t>
            </a:r>
          </a:p>
          <a:p>
            <a:endParaRPr lang="en-US" sz="2800" b="1" dirty="0"/>
          </a:p>
          <a:p>
            <a:pPr marL="457200" lvl="1" indent="-457200">
              <a:buFont typeface="Wingdings" charset="2"/>
              <a:buChar char="Ø"/>
            </a:pPr>
            <a:r>
              <a:rPr lang="en-US" sz="2800" b="1" dirty="0"/>
              <a:t>Force 1AR to drop things…</a:t>
            </a:r>
          </a:p>
          <a:p>
            <a:pPr lvl="1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8462168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FL">
  <a:themeElements>
    <a:clrScheme name="NFL">
      <a:dk1>
        <a:srgbClr val="423A36"/>
      </a:dk1>
      <a:lt1>
        <a:srgbClr val="FFFFFF"/>
      </a:lt1>
      <a:dk2>
        <a:srgbClr val="786F68"/>
      </a:dk2>
      <a:lt2>
        <a:srgbClr val="D3CEC5"/>
      </a:lt2>
      <a:accent1>
        <a:srgbClr val="DB552A"/>
      </a:accent1>
      <a:accent2>
        <a:srgbClr val="008EC8"/>
      </a:accent2>
      <a:accent3>
        <a:srgbClr val="951528"/>
      </a:accent3>
      <a:accent4>
        <a:srgbClr val="F5BB34"/>
      </a:accent4>
      <a:accent5>
        <a:srgbClr val="DB552A"/>
      </a:accent5>
      <a:accent6>
        <a:srgbClr val="008EC8"/>
      </a:accent6>
      <a:hlink>
        <a:srgbClr val="DB552A"/>
      </a:hlink>
      <a:folHlink>
        <a:srgbClr val="95152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B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B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855</Words>
  <Application>Microsoft Macintosh PowerPoint</Application>
  <PresentationFormat>On-screen Show (4:3)</PresentationFormat>
  <Paragraphs>279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Calibri</vt:lpstr>
      <vt:lpstr>Times New Roman</vt:lpstr>
      <vt:lpstr>Trebuchet MS</vt:lpstr>
      <vt:lpstr>Wingdings</vt:lpstr>
      <vt:lpstr>Arial</vt:lpstr>
      <vt:lpstr>NFL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cp:lastModifiedBy>Pam McComas</cp:lastModifiedBy>
  <cp:revision>54</cp:revision>
  <dcterms:created xsi:type="dcterms:W3CDTF">2014-10-15T13:29:47Z</dcterms:created>
  <dcterms:modified xsi:type="dcterms:W3CDTF">2017-07-26T03:29:17Z</dcterms:modified>
</cp:coreProperties>
</file>