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7" r:id="rId2"/>
    <p:sldId id="259" r:id="rId3"/>
    <p:sldId id="282" r:id="rId4"/>
    <p:sldId id="283" r:id="rId5"/>
    <p:sldId id="284" r:id="rId6"/>
    <p:sldId id="280" r:id="rId7"/>
    <p:sldId id="281" r:id="rId8"/>
    <p:sldId id="290" r:id="rId9"/>
    <p:sldId id="291" r:id="rId10"/>
    <p:sldId id="292" r:id="rId11"/>
    <p:sldId id="293" r:id="rId12"/>
    <p:sldId id="294" r:id="rId13"/>
    <p:sldId id="295" r:id="rId14"/>
    <p:sldId id="268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34157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Shape 60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Pam have other suggestions for this?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7625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570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153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340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6383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7135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1527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1520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847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7250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4745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749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49827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275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71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89183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5904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09392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Who liaisons are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Deliverables</a:t>
            </a:r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5559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1690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493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815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2" name="Shape 272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8" name="Shape 278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8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Pam have other suggestions for this?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3917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Language from Pam and Joe</a:t>
            </a:r>
          </a:p>
          <a:p>
            <a:pPr marL="0" marR="0" lvl="0" indent="0" algn="l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Why slide – overall goal</a:t>
            </a: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371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 rot="5400000">
            <a:off x="2309017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A7A3A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/>
          <p:nvPr/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457200" y="2333762"/>
            <a:ext cx="8229600" cy="2432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buClr>
                <a:srgbClr val="951528"/>
              </a:buClr>
              <a:buSzPct val="25000"/>
            </a:pPr>
            <a:r>
              <a:rPr lang="en-US" sz="6000" dirty="0">
                <a:solidFill>
                  <a:srgbClr val="0070C0"/>
                </a:solidFill>
              </a:rPr>
              <a:t>Policy </a:t>
            </a:r>
            <a:r>
              <a:rPr lang="en-US" sz="6000" dirty="0" smtClean="0">
                <a:solidFill>
                  <a:srgbClr val="0070C0"/>
                </a:solidFill>
              </a:rPr>
              <a:t>Debate: </a:t>
            </a:r>
            <a:r>
              <a:rPr lang="en-US" sz="6000" dirty="0">
                <a:solidFill>
                  <a:srgbClr val="0070C0"/>
                </a:solidFill>
              </a:rPr>
              <a:t>Speech Types/Round Structure</a:t>
            </a:r>
            <a:endParaRPr lang="en-US" sz="6000" b="0" i="0" u="none" strike="noStrike" cap="none" baseline="0" dirty="0">
              <a:solidFill>
                <a:srgbClr val="0070C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457200" y="4448773"/>
            <a:ext cx="8229600" cy="2078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Shape 275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4962" y="625919"/>
            <a:ext cx="3378200" cy="12993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</a:t>
            </a: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457200" indent="-457200">
              <a:spcBef>
                <a:spcPts val="1200"/>
              </a:spcBef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9240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</a:t>
            </a: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457200" indent="-457200">
              <a:spcBef>
                <a:spcPts val="1200"/>
              </a:spcBef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44645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</a:t>
            </a: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457200" indent="-457200">
              <a:spcBef>
                <a:spcPts val="1200"/>
              </a:spcBef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3327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</a:t>
            </a: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457200" indent="-457200">
              <a:spcBef>
                <a:spcPts val="1200"/>
              </a:spcBef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4155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5941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66687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03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00908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754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rgbClr val="786F68"/>
              </a:buClr>
              <a:buSzPct val="25000"/>
            </a:pPr>
            <a:r>
              <a:rPr lang="en-US" altLang="en-US" sz="3600" b="1" dirty="0">
                <a:solidFill>
                  <a:srgbClr val="0070C0"/>
                </a:solidFill>
              </a:rPr>
              <a:t>Parts of a Debate</a:t>
            </a:r>
            <a:endParaRPr lang="en-US" sz="3600" b="0" i="0" u="none" strike="noStrike" cap="none" baseline="0" dirty="0">
              <a:solidFill>
                <a:srgbClr val="0070C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b="1" dirty="0"/>
              <a:t>Constructive Speech- 8 minutes, maximum</a:t>
            </a:r>
          </a:p>
          <a:p>
            <a:pPr lvl="1" eaLnBrk="1" hangingPunct="1"/>
            <a:r>
              <a:rPr lang="en-US" altLang="en-US" sz="2400" dirty="0"/>
              <a:t>“Build” arguments, cases, and positions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b="1" dirty="0"/>
              <a:t>Cross Examination- 3 minutes, maximum</a:t>
            </a:r>
          </a:p>
          <a:p>
            <a:pPr lvl="1" eaLnBrk="1" hangingPunct="1"/>
            <a:r>
              <a:rPr lang="en-US" altLang="en-US" sz="2400" dirty="0"/>
              <a:t>Ask your opponent questions to clarify, set up, and show problems with arguments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b="1" dirty="0"/>
              <a:t>Rebuttal Speech- 5 minutes maximum</a:t>
            </a:r>
          </a:p>
          <a:p>
            <a:pPr lvl="1" eaLnBrk="1" hangingPunct="1"/>
            <a:r>
              <a:rPr lang="en-US" altLang="en-US" sz="2400" dirty="0"/>
              <a:t>Extend, clarify, answer, and give reasons you win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en-US" altLang="en-US" sz="2800" b="1" dirty="0"/>
              <a:t>Preparation/Prep Time- 5 minutes per team</a:t>
            </a:r>
          </a:p>
          <a:p>
            <a:pPr lvl="1" eaLnBrk="1" hangingPunct="1"/>
            <a:r>
              <a:rPr lang="en-US" altLang="en-US" sz="2400" dirty="0"/>
              <a:t>Find and organize files, arguments, and speeches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5988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9605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794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05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8521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322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83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68267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11847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b="0" i="0" u="none" strike="noStrike" cap="none" baseline="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rgbClr val="008EC8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alibri"/>
                <a:cs typeface="Calibri"/>
              </a:rPr>
              <a:t>Enter longer block of text (no bullet points) here.</a:t>
            </a:r>
            <a:endParaRPr sz="2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b="0" i="0" u="none" strike="noStrike" cap="none" baseline="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9357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316523" y="14802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rgbClr val="786F68"/>
              </a:buClr>
              <a:buSzPct val="25000"/>
            </a:pPr>
            <a:r>
              <a:rPr lang="en-US" altLang="en-US" sz="3600" b="1" dirty="0">
                <a:solidFill>
                  <a:srgbClr val="0070C0"/>
                </a:solidFill>
              </a:rPr>
              <a:t>Remembering the Order</a:t>
            </a:r>
            <a:endParaRPr lang="en-US" sz="3600" b="0" i="0" u="none" strike="noStrike" cap="none" baseline="0" dirty="0">
              <a:solidFill>
                <a:srgbClr val="0070C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 eaLnBrk="1" hangingPunct="1">
              <a:buFont typeface="Wingdings" charset="2"/>
              <a:buChar char="v"/>
            </a:pP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How to remember the 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order:</a:t>
            </a:r>
            <a:endParaRPr lang="en-US" alt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/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altLang="en-US" sz="2800" dirty="0" err="1" smtClean="0">
                <a:latin typeface="Calibri" charset="0"/>
                <a:ea typeface="Calibri" charset="0"/>
                <a:cs typeface="Calibri" charset="0"/>
              </a:rPr>
              <a:t>Constructives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come 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first</a:t>
            </a:r>
          </a:p>
          <a:p>
            <a:pPr lvl="1" eaLnBrk="1" hangingPunct="1"/>
            <a:endParaRPr lang="en-US" alt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/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CX 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always follows a 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constructive</a:t>
            </a:r>
          </a:p>
          <a:p>
            <a:pPr lvl="1" eaLnBrk="1" hangingPunct="1"/>
            <a:endParaRPr lang="en-US" alt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/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The 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person who </a:t>
            </a:r>
            <a:r>
              <a:rPr lang="en-US" altLang="en-US" sz="2800" b="1" dirty="0">
                <a:latin typeface="Calibri" charset="0"/>
                <a:ea typeface="Calibri" charset="0"/>
                <a:cs typeface="Calibri" charset="0"/>
              </a:rPr>
              <a:t>JUST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 finished will </a:t>
            </a:r>
            <a:r>
              <a:rPr lang="en-US" altLang="en-US" sz="2800" b="1" dirty="0">
                <a:latin typeface="Calibri" charset="0"/>
                <a:ea typeface="Calibri" charset="0"/>
                <a:cs typeface="Calibri" charset="0"/>
              </a:rPr>
              <a:t>ALWAYS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answer questions</a:t>
            </a:r>
          </a:p>
          <a:p>
            <a:pPr lvl="1" eaLnBrk="1" hangingPunct="1"/>
            <a:endParaRPr lang="en-US" alt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/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The 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opponent </a:t>
            </a:r>
            <a:r>
              <a:rPr lang="en-US" altLang="en-US" sz="2800" b="1" dirty="0">
                <a:latin typeface="Calibri" charset="0"/>
                <a:ea typeface="Calibri" charset="0"/>
                <a:cs typeface="Calibri" charset="0"/>
              </a:rPr>
              <a:t>NOT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 speaking </a:t>
            </a:r>
            <a:r>
              <a:rPr lang="en-US" altLang="en-US" sz="2800" b="1" dirty="0">
                <a:latin typeface="Calibri" charset="0"/>
                <a:ea typeface="Calibri" charset="0"/>
                <a:cs typeface="Calibri" charset="0"/>
              </a:rPr>
              <a:t>NEXT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 will ask </a:t>
            </a:r>
            <a:r>
              <a:rPr lang="en-US" altLang="en-US" sz="2800" dirty="0" smtClean="0">
                <a:latin typeface="Calibri" charset="0"/>
                <a:ea typeface="Calibri" charset="0"/>
                <a:cs typeface="Calibri" charset="0"/>
              </a:rPr>
              <a:t>	questions</a:t>
            </a:r>
            <a:endParaRPr lang="en-US" sz="2800" b="0" i="0" u="none" strike="noStrike" cap="none" baseline="0" dirty="0" smtClean="0">
              <a:solidFill>
                <a:srgbClr val="222222"/>
              </a:solidFill>
              <a:latin typeface="Calibri" charset="0"/>
              <a:ea typeface="Calibri" charset="0"/>
              <a:cs typeface="Calibri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800" b="0" i="0" u="none" strike="noStrike" cap="none" baseline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3816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Policy Debate Round Order of Speeches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1</a:t>
            </a:r>
            <a:r>
              <a:rPr lang="en-US" altLang="en-US" sz="2400" b="1" baseline="30000" dirty="0"/>
              <a:t>st</a:t>
            </a:r>
            <a:r>
              <a:rPr lang="en-US" altLang="en-US" sz="2400" b="1" dirty="0"/>
              <a:t> Affirmative Constructive (1AC) 8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Cross Examination (CX)  3 minutes    2N ?’s 1A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1</a:t>
            </a:r>
            <a:r>
              <a:rPr lang="en-US" altLang="en-US" sz="2400" b="1" baseline="30000" dirty="0"/>
              <a:t>st</a:t>
            </a:r>
            <a:r>
              <a:rPr lang="en-US" altLang="en-US" sz="2400" b="1" dirty="0"/>
              <a:t> Negative Constructive (1NC) 8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Cross Examination (CX) 3 minutes     1A ?’s 1N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2</a:t>
            </a:r>
            <a:r>
              <a:rPr lang="en-US" altLang="en-US" sz="2400" b="1" baseline="30000" dirty="0"/>
              <a:t>nd</a:t>
            </a:r>
            <a:r>
              <a:rPr lang="en-US" altLang="en-US" sz="2400" b="1" dirty="0"/>
              <a:t> Affirmative Constructive (2AC) 8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Cross Examination (CX) 3 minutes     1N ?’s 2A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highlight>
                  <a:srgbClr val="FFFF00"/>
                </a:highlight>
              </a:rPr>
              <a:t>2</a:t>
            </a:r>
            <a:r>
              <a:rPr lang="en-US" altLang="en-US" sz="2400" b="1" baseline="30000" dirty="0">
                <a:highlight>
                  <a:srgbClr val="FFFF00"/>
                </a:highlight>
              </a:rPr>
              <a:t>nd</a:t>
            </a:r>
            <a:r>
              <a:rPr lang="en-US" altLang="en-US" sz="2400" b="1" dirty="0">
                <a:highlight>
                  <a:srgbClr val="FFFF00"/>
                </a:highlight>
              </a:rPr>
              <a:t> Negative Constructive (2NC) 8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Cross Examination (CX) 3 minutes     2A ?’s  2N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highlight>
                  <a:srgbClr val="FFFF00"/>
                </a:highlight>
              </a:rPr>
              <a:t>1</a:t>
            </a:r>
            <a:r>
              <a:rPr lang="en-US" altLang="en-US" sz="2400" b="1" baseline="30000" dirty="0">
                <a:highlight>
                  <a:srgbClr val="FFFF00"/>
                </a:highlight>
              </a:rPr>
              <a:t>st</a:t>
            </a:r>
            <a:r>
              <a:rPr lang="en-US" altLang="en-US" sz="2400" b="1" dirty="0">
                <a:highlight>
                  <a:srgbClr val="FFFF00"/>
                </a:highlight>
              </a:rPr>
              <a:t> Negative Rebuttal (1NR) 5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1</a:t>
            </a:r>
            <a:r>
              <a:rPr lang="en-US" altLang="en-US" sz="2400" b="1" baseline="30000" dirty="0"/>
              <a:t>st</a:t>
            </a:r>
            <a:r>
              <a:rPr lang="en-US" altLang="en-US" sz="2400" b="1" dirty="0"/>
              <a:t> Affirmative Rebuttal (1AR) 5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2</a:t>
            </a:r>
            <a:r>
              <a:rPr lang="en-US" altLang="en-US" sz="2400" b="1" baseline="30000" dirty="0"/>
              <a:t>nd</a:t>
            </a:r>
            <a:r>
              <a:rPr lang="en-US" altLang="en-US" sz="2400" b="1" dirty="0"/>
              <a:t> Negative Rebuttal (2NR) 5 minutes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2</a:t>
            </a:r>
            <a:r>
              <a:rPr lang="en-US" altLang="en-US" sz="2400" b="1" baseline="30000" dirty="0"/>
              <a:t>nd</a:t>
            </a:r>
            <a:r>
              <a:rPr lang="en-US" altLang="en-US" sz="2400" b="1" dirty="0"/>
              <a:t> Affirmative Rebuttal (2AR) 5 minutes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2293" y="3875539"/>
            <a:ext cx="9706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Negative Block</a:t>
            </a:r>
          </a:p>
          <a:p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705599" y="3770142"/>
            <a:ext cx="1096693" cy="844061"/>
          </a:xfrm>
          <a:prstGeom prst="rightBrace">
            <a:avLst>
              <a:gd name="adj1" fmla="val 8333"/>
              <a:gd name="adj2" fmla="val 532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5656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rgbClr val="786F68"/>
              </a:buClr>
              <a:buSzPct val="25000"/>
            </a:pPr>
            <a:r>
              <a:rPr lang="en-US" sz="3600" dirty="0">
                <a:solidFill>
                  <a:srgbClr val="0070C0"/>
                </a:solidFill>
              </a:rPr>
              <a:t>2NC/1NR- The Negative Block</a:t>
            </a:r>
            <a:endParaRPr lang="en-US" sz="3600" b="0" i="0" u="none" strike="noStrike" cap="none" baseline="0" dirty="0">
              <a:solidFill>
                <a:srgbClr val="0070C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Think of the </a:t>
            </a:r>
            <a:r>
              <a:rPr lang="en-US" sz="2800" b="1" dirty="0" err="1">
                <a:latin typeface="Calibri" charset="0"/>
                <a:ea typeface="Calibri" charset="0"/>
                <a:cs typeface="Calibri" charset="0"/>
              </a:rPr>
              <a:t>Neg</a:t>
            </a: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 Block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as one 13 minute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Speech</a:t>
            </a:r>
          </a:p>
          <a:p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Split the Block-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 2NC and 1NR should not talk about the same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arguments</a:t>
            </a:r>
          </a:p>
          <a:p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>
                <a:latin typeface="Calibri" charset="0"/>
                <a:ea typeface="Calibri" charset="0"/>
                <a:cs typeface="Calibri" charset="0"/>
              </a:rPr>
              <a:t>1NR should not take any prep!</a:t>
            </a:r>
          </a:p>
          <a:p>
            <a:endParaRPr lang="en-US" sz="2400" dirty="0"/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9630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/>
        </p:nvSpPr>
        <p:spPr>
          <a:xfrm>
            <a:off x="457200" y="1887856"/>
            <a:ext cx="8229600" cy="2433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1528"/>
              </a:buClr>
              <a:buSzPct val="25000"/>
              <a:buFont typeface="Trebuchet MS"/>
              <a:buNone/>
            </a:pPr>
            <a:r>
              <a:rPr lang="en-US" sz="6000" b="0" i="0" u="none" strike="noStrike" cap="none" baseline="0" dirty="0">
                <a:solidFill>
                  <a:srgbClr val="008EC8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Questions?</a:t>
            </a:r>
          </a:p>
        </p:txBody>
      </p:sp>
      <p:pic>
        <p:nvPicPr>
          <p:cNvPr id="268" name="Shape 2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Shape 2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5862" y="1892300"/>
            <a:ext cx="6756400" cy="259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8598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6F68"/>
              </a:buClr>
              <a:buSzPct val="25000"/>
              <a:buFont typeface="Trebuchet MS"/>
              <a:buNone/>
            </a:pPr>
            <a:r>
              <a:rPr lang="en-US" sz="3600" dirty="0" smtClean="0">
                <a:solidFill>
                  <a:srgbClr val="786F68"/>
                </a:solidFill>
                <a:latin typeface="Trebuchet MS"/>
                <a:ea typeface="Trebuchet MS"/>
                <a:cs typeface="Trebuchet MS"/>
                <a:sym typeface="Trebuchet MS"/>
              </a:rPr>
              <a:t>Enter Title Here</a:t>
            </a:r>
            <a:endParaRPr lang="en-US" sz="3600" b="0" i="0" u="none" strike="noStrike" cap="none" baseline="0" dirty="0">
              <a:solidFill>
                <a:srgbClr val="786F6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33"/>
          <p:cNvSpPr txBox="1"/>
          <p:nvPr/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Calibri"/>
              <a:buNone/>
            </a:pPr>
            <a:r>
              <a:rPr lang="en-US" sz="2200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Enter Title Here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</a:t>
            </a: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2200" b="0" i="0" u="none" strike="noStrike" cap="none" baseline="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457200" indent="-457200">
              <a:spcBef>
                <a:spcPts val="1200"/>
              </a:spcBef>
              <a:buClr>
                <a:srgbClr val="222222"/>
              </a:buClr>
              <a:buSzPct val="100000"/>
              <a:buFont typeface="Calibri"/>
              <a:buChar char="•"/>
            </a:pPr>
            <a:r>
              <a:rPr lang="en-US" sz="2200" dirty="0" smtClean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2286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Char char="•"/>
            </a:pPr>
            <a:endParaRPr lang="en-US" sz="2200" b="0" i="0" u="none" strike="noStrike" cap="none" baseline="0" dirty="0" smtClean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19161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FL">
  <a:themeElements>
    <a:clrScheme name="NFL">
      <a:dk1>
        <a:srgbClr val="423A36"/>
      </a:dk1>
      <a:lt1>
        <a:srgbClr val="FFFFFF"/>
      </a:lt1>
      <a:dk2>
        <a:srgbClr val="786F68"/>
      </a:dk2>
      <a:lt2>
        <a:srgbClr val="D3CEC5"/>
      </a:lt2>
      <a:accent1>
        <a:srgbClr val="DB552A"/>
      </a:accent1>
      <a:accent2>
        <a:srgbClr val="008EC8"/>
      </a:accent2>
      <a:accent3>
        <a:srgbClr val="951528"/>
      </a:accent3>
      <a:accent4>
        <a:srgbClr val="F5BB34"/>
      </a:accent4>
      <a:accent5>
        <a:srgbClr val="DB552A"/>
      </a:accent5>
      <a:accent6>
        <a:srgbClr val="008EC8"/>
      </a:accent6>
      <a:hlink>
        <a:srgbClr val="DB552A"/>
      </a:hlink>
      <a:folHlink>
        <a:srgbClr val="95152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755</Words>
  <Application>Microsoft Macintosh PowerPoint</Application>
  <PresentationFormat>On-screen Show (4:3)</PresentationFormat>
  <Paragraphs>171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Calibri</vt:lpstr>
      <vt:lpstr>Times New Roman</vt:lpstr>
      <vt:lpstr>Trebuchet MS</vt:lpstr>
      <vt:lpstr>Wingdings</vt:lpstr>
      <vt:lpstr>Arial</vt:lpstr>
      <vt:lpstr>NFL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cp:lastModifiedBy>Pam McComas</cp:lastModifiedBy>
  <cp:revision>21</cp:revision>
  <dcterms:created xsi:type="dcterms:W3CDTF">2014-10-15T13:29:47Z</dcterms:created>
  <dcterms:modified xsi:type="dcterms:W3CDTF">2017-07-26T02:31:59Z</dcterms:modified>
</cp:coreProperties>
</file>