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18"/>
  </p:notesMasterIdLst>
  <p:sldIdLst>
    <p:sldId id="257" r:id="rId2"/>
    <p:sldId id="259" r:id="rId3"/>
    <p:sldId id="287" r:id="rId4"/>
    <p:sldId id="282" r:id="rId5"/>
    <p:sldId id="286" r:id="rId6"/>
    <p:sldId id="284" r:id="rId7"/>
    <p:sldId id="283" r:id="rId8"/>
    <p:sldId id="285" r:id="rId9"/>
    <p:sldId id="288" r:id="rId10"/>
    <p:sldId id="289" r:id="rId11"/>
    <p:sldId id="290" r:id="rId12"/>
    <p:sldId id="291" r:id="rId13"/>
    <p:sldId id="292" r:id="rId14"/>
    <p:sldId id="293" r:id="rId15"/>
    <p:sldId id="280" r:id="rId16"/>
    <p:sldId id="281"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snapToGrid="0" snapToObjects="1">
      <p:cViewPr varScale="1">
        <p:scale>
          <a:sx n="91" d="100"/>
          <a:sy n="91" d="100"/>
        </p:scale>
        <p:origin x="1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34157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Have students do at least one</a:t>
            </a:r>
            <a:r>
              <a:rPr lang="en-US" sz="1100" kern="1200" baseline="0" dirty="0" smtClean="0">
                <a:solidFill>
                  <a:schemeClr val="tx1"/>
                </a:solidFill>
                <a:effectLst/>
                <a:latin typeface="+mn-lt"/>
                <a:ea typeface="+mn-ea"/>
                <a:cs typeface="+mn-cs"/>
              </a:rPr>
              <a:t> of these activities. </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4710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a:t>
            </a:r>
            <a:r>
              <a:rPr lang="en-US" sz="1100" b="1" i="1" kern="1200" dirty="0" smtClean="0">
                <a:solidFill>
                  <a:schemeClr val="tx1"/>
                </a:solidFill>
                <a:effectLst/>
                <a:latin typeface="+mn-lt"/>
                <a:ea typeface="+mn-ea"/>
                <a:cs typeface="+mn-cs"/>
              </a:rPr>
              <a:t>Attitude of the speakers</a:t>
            </a:r>
            <a:r>
              <a:rPr lang="en-US" sz="1100" i="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 Show respect for opponents and for the worth of ideas.  Debaters should display courtesy and fair-mindedness at all times.  Arrogance is for the loser.</a:t>
            </a:r>
          </a:p>
          <a:p>
            <a:r>
              <a:rPr lang="en-US" sz="1100" b="1" i="1" kern="1200" dirty="0" smtClean="0">
                <a:solidFill>
                  <a:schemeClr val="tx1"/>
                </a:solidFill>
                <a:effectLst/>
                <a:latin typeface="+mn-lt"/>
                <a:ea typeface="+mn-ea"/>
                <a:cs typeface="+mn-cs"/>
              </a:rPr>
              <a:t>Extempore ideal</a:t>
            </a:r>
            <a:r>
              <a:rPr lang="en-US" sz="1100" kern="1200" dirty="0" smtClean="0">
                <a:solidFill>
                  <a:schemeClr val="tx1"/>
                </a:solidFill>
                <a:effectLst/>
                <a:latin typeface="+mn-lt"/>
                <a:ea typeface="+mn-ea"/>
                <a:cs typeface="+mn-cs"/>
              </a:rPr>
              <a:t> – Know your own case so well, in outline form, that you can easily recall it as you speak and thus adapt the wording of it to the situation at hand.</a:t>
            </a:r>
          </a:p>
          <a:p>
            <a:r>
              <a:rPr lang="en-US" sz="1100" b="1" i="1" kern="1200" dirty="0" smtClean="0">
                <a:solidFill>
                  <a:schemeClr val="tx1"/>
                </a:solidFill>
                <a:effectLst/>
                <a:latin typeface="+mn-lt"/>
                <a:ea typeface="+mn-ea"/>
                <a:cs typeface="+mn-cs"/>
              </a:rPr>
              <a:t>Memory and use of notes</a:t>
            </a:r>
            <a:r>
              <a:rPr lang="en-US" sz="1100" kern="1200" dirty="0" smtClean="0">
                <a:solidFill>
                  <a:schemeClr val="tx1"/>
                </a:solidFill>
                <a:effectLst/>
                <a:latin typeface="+mn-lt"/>
                <a:ea typeface="+mn-ea"/>
                <a:cs typeface="+mn-cs"/>
              </a:rPr>
              <a:t> – Wise use of notes can leave the speaker free to use personal phrasing for ideas, free to maintain eye contact with the audience, and free to use vocal variety of pitch, volume, and rate as appropriate.  As you learn to debate you will move from small manuscripts to be read aloud to a goal of speaking from an outline extemporaneously, with items to be read aloud or referred to during the speech (evidence) at your side at the lectern.</a:t>
            </a:r>
          </a:p>
          <a:p>
            <a:r>
              <a:rPr lang="en-US" sz="1100" b="1" i="1" kern="1200" dirty="0" smtClean="0">
                <a:solidFill>
                  <a:schemeClr val="tx1"/>
                </a:solidFill>
                <a:effectLst/>
                <a:latin typeface="+mn-lt"/>
                <a:ea typeface="+mn-ea"/>
                <a:cs typeface="+mn-cs"/>
              </a:rPr>
              <a:t>Speed of delivery</a:t>
            </a:r>
            <a:r>
              <a:rPr lang="en-US" sz="1100" kern="1200" dirty="0" smtClean="0">
                <a:solidFill>
                  <a:schemeClr val="tx1"/>
                </a:solidFill>
                <a:effectLst/>
                <a:latin typeface="+mn-lt"/>
                <a:ea typeface="+mn-ea"/>
                <a:cs typeface="+mn-cs"/>
              </a:rPr>
              <a:t> – A hurried delivery is often a sign of poor case analysis.  The rapid delivery shows an uncertain approach where the speaker tries to throw in every conceivable idea and fact in hopes that one of them will work.  The intelligent debater selects only the best ideas and arguments before rising to speak and does not try to deluge the audience with a flood of words.</a:t>
            </a:r>
          </a:p>
          <a:p>
            <a:r>
              <a:rPr lang="en-US" sz="1100" b="1" i="1" kern="1200" dirty="0" smtClean="0">
                <a:solidFill>
                  <a:schemeClr val="tx1"/>
                </a:solidFill>
                <a:effectLst/>
                <a:latin typeface="+mn-lt"/>
                <a:ea typeface="+mn-ea"/>
                <a:cs typeface="+mn-cs"/>
              </a:rPr>
              <a:t>Reading aloud</a:t>
            </a:r>
            <a:r>
              <a:rPr lang="en-US" sz="1100" kern="1200" dirty="0" smtClean="0">
                <a:solidFill>
                  <a:schemeClr val="tx1"/>
                </a:solidFill>
                <a:effectLst/>
                <a:latin typeface="+mn-lt"/>
                <a:ea typeface="+mn-ea"/>
                <a:cs typeface="+mn-cs"/>
              </a:rPr>
              <a:t> – Mark your text so that you do three things: stress key words, keep eye contact with the judge, and vary the rate and the length of pauses to avoid speeding up while reading.</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2322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a:t>
            </a:r>
            <a:r>
              <a:rPr lang="en-US" sz="1100" b="1" i="1" kern="1200" dirty="0" smtClean="0">
                <a:solidFill>
                  <a:schemeClr val="tx1"/>
                </a:solidFill>
                <a:effectLst/>
                <a:latin typeface="+mn-lt"/>
                <a:ea typeface="+mn-ea"/>
                <a:cs typeface="+mn-cs"/>
              </a:rPr>
              <a:t>Have students do these activities.</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814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Cross-examination (CX) is one of the best times that you have as a debater to truly impress the judge.  Since it’s one of the first times that you get to stand in front of the judge and look him or her in the eye while your opponent also speaks, it is critical that you appear confident.</a:t>
            </a:r>
          </a:p>
          <a:p>
            <a:pPr lvl="0"/>
            <a:r>
              <a:rPr lang="en-US" sz="1100" kern="1200" dirty="0" smtClean="0">
                <a:solidFill>
                  <a:schemeClr val="tx1"/>
                </a:solidFill>
                <a:effectLst/>
                <a:latin typeface="+mn-lt"/>
                <a:ea typeface="+mn-ea"/>
                <a:cs typeface="+mn-cs"/>
              </a:rPr>
              <a:t>When you are asking questions, you want to remain in control of the CX; this is your time to ask questions, not your opponent’s.  When trying to maintain control, you should NEVER be rude or off-putting.  CX is not the place to make or engage in arguments; it is the time to set up the arguments that you will then make in your speech.  Never say (with attitude), “This is my cross examination and I get to ask the questions.”</a:t>
            </a:r>
          </a:p>
          <a:p>
            <a:pPr lvl="0"/>
            <a:r>
              <a:rPr lang="en-US" sz="1100" kern="1200" dirty="0" smtClean="0">
                <a:solidFill>
                  <a:schemeClr val="tx1"/>
                </a:solidFill>
                <a:effectLst/>
                <a:latin typeface="+mn-lt"/>
                <a:ea typeface="+mn-ea"/>
                <a:cs typeface="+mn-cs"/>
              </a:rPr>
              <a:t>There are two kinds of questions that you can ask, open- or close-ended questions.  Open-ended questions require more than a “yes” or “no”.  Close-ended questions typically only necessitate a “yes” or “no”.  If you are trying to pin your opponent down on a certain argument, do not ask open-ended questions because this gives them the opportunity to try to weasel their way out of your question and interfere with your argument.</a:t>
            </a:r>
          </a:p>
          <a:p>
            <a:pPr lvl="0"/>
            <a:r>
              <a:rPr lang="en-US" sz="1100" kern="1200" dirty="0" smtClean="0">
                <a:solidFill>
                  <a:schemeClr val="tx1"/>
                </a:solidFill>
                <a:effectLst/>
                <a:latin typeface="+mn-lt"/>
                <a:ea typeface="+mn-ea"/>
                <a:cs typeface="+mn-cs"/>
              </a:rPr>
              <a:t>If you need to regain control, try verbal cues such as, “I understand, but let me ask you this” or “Thank you.  Let me ask you this question.”</a:t>
            </a:r>
          </a:p>
          <a:p>
            <a:pPr lvl="0"/>
            <a:r>
              <a:rPr lang="en-US" sz="1100" kern="1200" dirty="0" smtClean="0">
                <a:solidFill>
                  <a:schemeClr val="tx1"/>
                </a:solidFill>
                <a:effectLst/>
                <a:latin typeface="+mn-lt"/>
                <a:ea typeface="+mn-ea"/>
                <a:cs typeface="+mn-cs"/>
              </a:rPr>
              <a:t>Listen!  It doesn’t matter if you ask the best question that you could have, if you do not listen to what your opponent has to say.</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8977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Have students</a:t>
            </a:r>
            <a:r>
              <a:rPr lang="en-US" sz="1100" kern="1200" baseline="0" dirty="0" smtClean="0">
                <a:solidFill>
                  <a:schemeClr val="tx1"/>
                </a:solidFill>
                <a:effectLst/>
                <a:latin typeface="+mn-lt"/>
                <a:ea typeface="+mn-ea"/>
                <a:cs typeface="+mn-cs"/>
              </a:rPr>
              <a:t> do one or more of these activities</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0066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2" name="Shape 272"/>
          <p:cNvSpPr txBo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endParaRPr/>
          </a:p>
        </p:txBody>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A delivery that is too fast can intimidate, anger, or otherwise isolate the judge, and it won’t persuade the judge.  If you speeches are interrupted by many “</a:t>
            </a:r>
            <a:r>
              <a:rPr lang="en-US" sz="1100" kern="1200" dirty="0" err="1" smtClean="0">
                <a:solidFill>
                  <a:schemeClr val="tx1"/>
                </a:solidFill>
                <a:effectLst/>
                <a:latin typeface="+mn-lt"/>
                <a:ea typeface="+mn-ea"/>
                <a:cs typeface="+mn-cs"/>
              </a:rPr>
              <a:t>uhs</a:t>
            </a:r>
            <a:r>
              <a:rPr lang="en-US" sz="1100" kern="1200" dirty="0" smtClean="0">
                <a:solidFill>
                  <a:schemeClr val="tx1"/>
                </a:solidFill>
                <a:effectLst/>
                <a:latin typeface="+mn-lt"/>
                <a:ea typeface="+mn-ea"/>
                <a:cs typeface="+mn-cs"/>
              </a:rPr>
              <a:t>,” “ums,” and “ands,” you are probably speaking too fast.  </a:t>
            </a:r>
          </a:p>
          <a:p>
            <a:r>
              <a:rPr lang="en-US" sz="1100" kern="1200" dirty="0" smtClean="0">
                <a:solidFill>
                  <a:schemeClr val="tx1"/>
                </a:solidFill>
                <a:effectLst/>
                <a:latin typeface="+mn-lt"/>
                <a:ea typeface="+mn-ea"/>
                <a:cs typeface="+mn-cs"/>
              </a:rPr>
              <a:t>  Watch the judge’s reactions.  If you are receiving signals that the judge is lost, you should slow the pace down.  Monitor the judge’s reactions and adapt accordingly.  Be sure to listen to the judge’s paradigm if offered at the beginning of round.</a:t>
            </a:r>
          </a:p>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Have students complete at least one of these activities.</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27118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a:t>
            </a:r>
            <a:r>
              <a:rPr lang="en-US" sz="1100" b="1" i="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Develop the “glue” that holds the delivery together; the fluency of transitions.  Transitions are the words, phrases, or sentences that allow you to connect one thought to another.  The more the progression of one thought leads to the next, the more persuasive your presentation is.</a:t>
            </a:r>
          </a:p>
          <a:p>
            <a:r>
              <a:rPr lang="en-US" sz="1100" kern="1200" dirty="0" smtClean="0">
                <a:solidFill>
                  <a:schemeClr val="tx1"/>
                </a:solidFill>
                <a:effectLst/>
                <a:latin typeface="+mn-lt"/>
                <a:ea typeface="+mn-ea"/>
                <a:cs typeface="+mn-cs"/>
              </a:rPr>
              <a:t>  Self-confidence arises from two sources.  First, you must convince yourself that you are capable of performing the event.  Second, you must build your confidence through practice rounds.</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91372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Have students complete this activity.</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45426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Vocal characteristics are fundamental to many debaters; Losses can occur with an inability to “put a judge at ease.”  Language choices must not be distracting; using improper grammar and/or slang terms.  It is also important to vary tone to maintain the judge’s interest.</a:t>
            </a:r>
          </a:p>
          <a:p>
            <a:r>
              <a:rPr lang="en-US" sz="1100" kern="1200" dirty="0" smtClean="0">
                <a:solidFill>
                  <a:schemeClr val="tx1"/>
                </a:solidFill>
                <a:effectLst/>
                <a:latin typeface="+mn-lt"/>
                <a:ea typeface="+mn-ea"/>
                <a:cs typeface="+mn-cs"/>
              </a:rPr>
              <a:t>I.  </a:t>
            </a:r>
            <a:r>
              <a:rPr lang="en-US" sz="1100" i="1" kern="1200" dirty="0" smtClean="0">
                <a:solidFill>
                  <a:schemeClr val="tx1"/>
                </a:solidFill>
                <a:effectLst/>
                <a:latin typeface="+mn-lt"/>
                <a:ea typeface="+mn-ea"/>
                <a:cs typeface="+mn-cs"/>
              </a:rPr>
              <a:t>Vocal Variety</a:t>
            </a:r>
            <a:r>
              <a:rPr lang="en-US" sz="1100" kern="1200" dirty="0" smtClean="0">
                <a:solidFill>
                  <a:schemeClr val="tx1"/>
                </a:solidFill>
                <a:effectLst/>
                <a:latin typeface="+mn-lt"/>
                <a:ea typeface="+mn-ea"/>
                <a:cs typeface="+mn-cs"/>
              </a:rPr>
              <a:t> – When we read something, especially aloud, we tend not to communicate the same way we do when we are in a conversation.  Once you have finalized your debate cases, you should analyze it for vocal variety and practice it using variations in pitch, rate, and emphasis.</a:t>
            </a:r>
          </a:p>
          <a:p>
            <a:r>
              <a:rPr lang="en-US" sz="1100" kern="1200" dirty="0" smtClean="0">
                <a:solidFill>
                  <a:schemeClr val="tx1"/>
                </a:solidFill>
                <a:effectLst/>
                <a:latin typeface="+mn-lt"/>
                <a:ea typeface="+mn-ea"/>
                <a:cs typeface="+mn-cs"/>
              </a:rPr>
              <a:t>	A.  </a:t>
            </a:r>
            <a:r>
              <a:rPr lang="en-US" sz="1100" b="1" kern="1200" dirty="0" smtClean="0">
                <a:solidFill>
                  <a:schemeClr val="tx1"/>
                </a:solidFill>
                <a:effectLst/>
                <a:latin typeface="+mn-lt"/>
                <a:ea typeface="+mn-ea"/>
                <a:cs typeface="+mn-cs"/>
              </a:rPr>
              <a:t>Pitch</a:t>
            </a:r>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Speakers usually tell humorous anecdotes using a higher pitch, while they present dramatic stories using a lower pitch.</a:t>
            </a:r>
          </a:p>
          <a:p>
            <a:pPr lvl="0"/>
            <a:r>
              <a:rPr lang="en-US" sz="1100" kern="1200" dirty="0" smtClean="0">
                <a:solidFill>
                  <a:schemeClr val="tx1"/>
                </a:solidFill>
                <a:effectLst/>
                <a:latin typeface="+mn-lt"/>
                <a:ea typeface="+mn-ea"/>
                <a:cs typeface="+mn-cs"/>
              </a:rPr>
              <a:t>If you are talking about something serious such as how civil disobedience was used to fight oppression, you are probably talking in a lower register of your voice.</a:t>
            </a:r>
          </a:p>
          <a:p>
            <a:pPr lvl="0"/>
            <a:r>
              <a:rPr lang="en-US" sz="1100" kern="1200" dirty="0" smtClean="0">
                <a:solidFill>
                  <a:schemeClr val="tx1"/>
                </a:solidFill>
                <a:effectLst/>
                <a:latin typeface="+mn-lt"/>
                <a:ea typeface="+mn-ea"/>
                <a:cs typeface="+mn-cs"/>
              </a:rPr>
              <a:t>Speak in your mid-range.  Young women have to be very careful that their pitch does not veer too high.</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B.  </a:t>
            </a:r>
            <a:r>
              <a:rPr lang="en-US" sz="1100" b="1" kern="1200" dirty="0" smtClean="0">
                <a:solidFill>
                  <a:schemeClr val="tx1"/>
                </a:solidFill>
                <a:effectLst/>
                <a:latin typeface="+mn-lt"/>
                <a:ea typeface="+mn-ea"/>
                <a:cs typeface="+mn-cs"/>
              </a:rPr>
              <a:t>Rate</a:t>
            </a:r>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Some debaters speak very quickly so that they can get as many arguments in a speech as possible, but in so doing they sacrifice a judge and/or an opponent’s understanding of the argument. </a:t>
            </a:r>
          </a:p>
          <a:p>
            <a:pPr lvl="0"/>
            <a:r>
              <a:rPr lang="en-US" sz="1100" kern="1200" dirty="0" smtClean="0">
                <a:solidFill>
                  <a:schemeClr val="tx1"/>
                </a:solidFill>
                <a:effectLst/>
                <a:latin typeface="+mn-lt"/>
                <a:ea typeface="+mn-ea"/>
                <a:cs typeface="+mn-cs"/>
              </a:rPr>
              <a:t>Speak at a conversational rate using word economy and selective material to keep you within your time constraints.</a:t>
            </a:r>
          </a:p>
          <a:p>
            <a:pPr lvl="0"/>
            <a:r>
              <a:rPr lang="en-US" sz="1100" kern="1200" dirty="0" smtClean="0">
                <a:solidFill>
                  <a:schemeClr val="tx1"/>
                </a:solidFill>
                <a:effectLst/>
                <a:latin typeface="+mn-lt"/>
                <a:ea typeface="+mn-ea"/>
                <a:cs typeface="+mn-cs"/>
              </a:rPr>
              <a:t>Time all material aloud.  We speak more slowly than we think.  Mark material that can be delayed until later speeches, especially in the negative constructive, just in case you need more time in the rebuttal portion of that speech.  Trim evidence carefully and honestly and have the full source available.</a:t>
            </a:r>
          </a:p>
          <a:p>
            <a:pPr lvl="0"/>
            <a:r>
              <a:rPr lang="en-US" sz="1100" kern="1200" dirty="0" smtClean="0">
                <a:solidFill>
                  <a:schemeClr val="tx1"/>
                </a:solidFill>
                <a:effectLst/>
                <a:latin typeface="+mn-lt"/>
                <a:ea typeface="+mn-ea"/>
                <a:cs typeface="+mn-cs"/>
              </a:rPr>
              <a:t>Make every word count whether it is in a case or rebuttal.</a:t>
            </a:r>
          </a:p>
          <a:p>
            <a:pPr lvl="0"/>
            <a:r>
              <a:rPr lang="en-US" sz="1100" kern="1200" dirty="0" smtClean="0">
                <a:solidFill>
                  <a:schemeClr val="tx1"/>
                </a:solidFill>
                <a:effectLst/>
                <a:latin typeface="+mn-lt"/>
                <a:ea typeface="+mn-ea"/>
                <a:cs typeface="+mn-cs"/>
              </a:rPr>
              <a:t>Mark your case and identify which words you want said at a high pitch and which are said at a lower pitch, where you will go faster or slower, and what words or concepts you will emphasize.</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4741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students complete this activity.</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1198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Make it deliberate</a:t>
            </a:r>
            <a:r>
              <a:rPr lang="en-US" sz="1100" kern="1200" dirty="0" smtClean="0">
                <a:solidFill>
                  <a:schemeClr val="tx1"/>
                </a:solidFill>
                <a:effectLst/>
                <a:latin typeface="+mn-lt"/>
                <a:ea typeface="+mn-ea"/>
                <a:cs typeface="+mn-cs"/>
              </a:rPr>
              <a:t> – Whether in rebuttals or during constructive speeches, whether reading or speaking extemporaneously, don’t forget to make eye contact with your judge.</a:t>
            </a:r>
          </a:p>
          <a:p>
            <a:pPr lvl="0"/>
            <a:r>
              <a:rPr lang="en-US" sz="1100" i="1" kern="1200" dirty="0" smtClean="0">
                <a:solidFill>
                  <a:schemeClr val="tx1"/>
                </a:solidFill>
                <a:effectLst/>
                <a:latin typeface="+mn-lt"/>
                <a:ea typeface="+mn-ea"/>
                <a:cs typeface="+mn-cs"/>
              </a:rPr>
              <a:t>Make it useful</a:t>
            </a:r>
            <a:r>
              <a:rPr lang="en-US" sz="1100" kern="1200" dirty="0" smtClean="0">
                <a:solidFill>
                  <a:schemeClr val="tx1"/>
                </a:solidFill>
                <a:effectLst/>
                <a:latin typeface="+mn-lt"/>
                <a:ea typeface="+mn-ea"/>
                <a:cs typeface="+mn-cs"/>
              </a:rPr>
              <a:t> – Use eye contact to set an important point, begin and end your speeches, and to see how judges are responding to your speech.</a:t>
            </a:r>
          </a:p>
          <a:p>
            <a:pPr lvl="0"/>
            <a:r>
              <a:rPr lang="en-US" sz="1100" i="1" kern="1200" dirty="0" smtClean="0">
                <a:solidFill>
                  <a:schemeClr val="tx1"/>
                </a:solidFill>
                <a:effectLst/>
                <a:latin typeface="+mn-lt"/>
                <a:ea typeface="+mn-ea"/>
                <a:cs typeface="+mn-cs"/>
              </a:rPr>
              <a:t>Focus on the judge</a:t>
            </a:r>
            <a:r>
              <a:rPr lang="en-US" sz="1100" kern="1200" dirty="0" smtClean="0">
                <a:solidFill>
                  <a:schemeClr val="tx1"/>
                </a:solidFill>
                <a:effectLst/>
                <a:latin typeface="+mn-lt"/>
                <a:ea typeface="+mn-ea"/>
                <a:cs typeface="+mn-cs"/>
              </a:rPr>
              <a:t> – The custom in Lincoln-Douglas is to focus on the judge, even during cross examination.  The logic here is that you will never convince the opponent to suddenly change his position.  But the judge is the person in the room whom you are convincing to decide that you have done the better job of debating the topic.</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7545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r>
              <a:rPr lang="en-US" sz="110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Stance</a:t>
            </a:r>
            <a:r>
              <a:rPr lang="en-US" sz="1100" kern="1200" dirty="0" smtClean="0">
                <a:solidFill>
                  <a:schemeClr val="tx1"/>
                </a:solidFill>
                <a:effectLst/>
                <a:latin typeface="+mn-lt"/>
                <a:ea typeface="+mn-ea"/>
                <a:cs typeface="+mn-cs"/>
              </a:rPr>
              <a:t> – Excellent posture tells your audience that you are knowledgeable, open, and engaged.  Feet should be shoulder width apart and your chin parallel to the ground.  Weight should be evenly balanced between your legs, hands hanging loosely at sides.</a:t>
            </a:r>
          </a:p>
          <a:p>
            <a:pPr lvl="0"/>
            <a:r>
              <a:rPr lang="en-US" sz="1100" i="1" kern="1200" dirty="0" smtClean="0">
                <a:solidFill>
                  <a:schemeClr val="tx1"/>
                </a:solidFill>
                <a:effectLst/>
                <a:latin typeface="+mn-lt"/>
                <a:ea typeface="+mn-ea"/>
                <a:cs typeface="+mn-cs"/>
              </a:rPr>
              <a:t>Movement</a:t>
            </a:r>
            <a:r>
              <a:rPr lang="en-US" sz="1100" kern="1200" dirty="0" smtClean="0">
                <a:solidFill>
                  <a:schemeClr val="tx1"/>
                </a:solidFill>
                <a:effectLst/>
                <a:latin typeface="+mn-lt"/>
                <a:ea typeface="+mn-ea"/>
                <a:cs typeface="+mn-cs"/>
              </a:rPr>
              <a:t> – Generally speaking, because the judge should not be distracted from their flow, pacing or moving during the speeches is not customary for Lincoln-Douglas speakers.  Establish an agreed upon area for cross examination and speaking.  Remain on the same plane as your opponent during cross, even though you will be looking at the judge.</a:t>
            </a:r>
          </a:p>
          <a:p>
            <a:pPr lvl="0"/>
            <a:r>
              <a:rPr lang="en-US" sz="1100" i="1" kern="1200" dirty="0" smtClean="0">
                <a:solidFill>
                  <a:schemeClr val="tx1"/>
                </a:solidFill>
                <a:effectLst/>
                <a:latin typeface="+mn-lt"/>
                <a:ea typeface="+mn-ea"/>
                <a:cs typeface="+mn-cs"/>
              </a:rPr>
              <a:t>Gestures</a:t>
            </a:r>
            <a:r>
              <a:rPr lang="en-US" sz="1100" kern="1200" dirty="0" smtClean="0">
                <a:solidFill>
                  <a:schemeClr val="tx1"/>
                </a:solidFill>
                <a:effectLst/>
                <a:latin typeface="+mn-lt"/>
                <a:ea typeface="+mn-ea"/>
                <a:cs typeface="+mn-cs"/>
              </a:rPr>
              <a:t> – Hands should never be crossed in front of the torso or clasped in the back.  The “Gesture Zone” is roughly at heart level and no wider than shoulder width.  Gestures are used very sparingly in debate because the judge is taking notes, but mark where you might use a few gestures to emphasize points.  Don’t over practice gestures.</a:t>
            </a:r>
          </a:p>
          <a:p>
            <a:pPr lvl="0"/>
            <a:r>
              <a:rPr lang="en-US" sz="1100" i="1" kern="1200" dirty="0" smtClean="0">
                <a:solidFill>
                  <a:schemeClr val="tx1"/>
                </a:solidFill>
                <a:effectLst/>
                <a:latin typeface="+mn-lt"/>
                <a:ea typeface="+mn-ea"/>
                <a:cs typeface="+mn-cs"/>
              </a:rPr>
              <a:t>Facial Expression</a:t>
            </a:r>
            <a:r>
              <a:rPr lang="en-US" sz="1100" kern="1200" dirty="0" smtClean="0">
                <a:solidFill>
                  <a:schemeClr val="tx1"/>
                </a:solidFill>
                <a:effectLst/>
                <a:latin typeface="+mn-lt"/>
                <a:ea typeface="+mn-ea"/>
                <a:cs typeface="+mn-cs"/>
              </a:rPr>
              <a:t> – Facial expressions are the key to showing the judge how they should feel about what you are saying.  Facial expressions can be particularly important during cross-examination since they influence judges’ perceptions of both the questioner and the respondent.  Generally, cross-examination is a time when judges don’t take notes and will see you side-by-side with your opponent.  Be careful in responding to your opponent in a disdainful manner, making yourself look arrogant.</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302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88" y="612775"/>
            <a:ext cx="5486399" cy="4114800"/>
          </a:xfrm>
          <a:prstGeom prst="rect">
            <a:avLst/>
          </a:prstGeom>
          <a:noFill/>
          <a:ln>
            <a:noFill/>
          </a:ln>
        </p:spPr>
      </p:sp>
      <p:sp>
        <p:nvSpPr>
          <p:cNvPr id="19" name="Shape 1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0" name="Shape 3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 name="Shape 3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A7A3A1"/>
              </a:buClr>
              <a:buFont typeface="Arial"/>
              <a:buNone/>
              <a:defRPr/>
            </a:lvl1pPr>
            <a:lvl2pPr marL="457200" indent="0" rtl="0">
              <a:spcBef>
                <a:spcPts val="0"/>
              </a:spcBef>
              <a:buClr>
                <a:srgbClr val="A7A3A1"/>
              </a:buClr>
              <a:buFont typeface="Arial"/>
              <a:buNone/>
              <a:defRPr/>
            </a:lvl2pPr>
            <a:lvl3pPr marL="914400" indent="0" rtl="0">
              <a:spcBef>
                <a:spcPts val="0"/>
              </a:spcBef>
              <a:buClr>
                <a:srgbClr val="A7A3A1"/>
              </a:buClr>
              <a:buFont typeface="Arial"/>
              <a:buNone/>
              <a:defRPr/>
            </a:lvl3pPr>
            <a:lvl4pPr marL="1371600" indent="0" rtl="0">
              <a:spcBef>
                <a:spcPts val="0"/>
              </a:spcBef>
              <a:buClr>
                <a:srgbClr val="A7A3A1"/>
              </a:buClr>
              <a:buFont typeface="Arial"/>
              <a:buNone/>
              <a:defRPr/>
            </a:lvl4pPr>
            <a:lvl5pPr marL="1828800" indent="0" rtl="0">
              <a:spcBef>
                <a:spcPts val="0"/>
              </a:spcBef>
              <a:buClr>
                <a:srgbClr val="A7A3A1"/>
              </a:buClr>
              <a:buFont typeface="Arial"/>
              <a:buNone/>
              <a:defRPr/>
            </a:lvl5pPr>
            <a:lvl6pPr marL="2286000" indent="0" rtl="0">
              <a:spcBef>
                <a:spcPts val="0"/>
              </a:spcBef>
              <a:buClr>
                <a:srgbClr val="A7A3A1"/>
              </a:buClr>
              <a:buFont typeface="Arial"/>
              <a:buNone/>
              <a:defRPr/>
            </a:lvl6pPr>
            <a:lvl7pPr marL="2743200" indent="0" rtl="0">
              <a:spcBef>
                <a:spcPts val="0"/>
              </a:spcBef>
              <a:buClr>
                <a:srgbClr val="A7A3A1"/>
              </a:buClr>
              <a:buFont typeface="Arial"/>
              <a:buNone/>
              <a:defRPr/>
            </a:lvl7pPr>
            <a:lvl8pPr marL="3200400" indent="0" rtl="0">
              <a:spcBef>
                <a:spcPts val="0"/>
              </a:spcBef>
              <a:buClr>
                <a:srgbClr val="A7A3A1"/>
              </a:buClr>
              <a:buFont typeface="Arial"/>
              <a:buNone/>
              <a:defRPr/>
            </a:lvl8pPr>
            <a:lvl9pPr marL="3657600" indent="0" rtl="0">
              <a:spcBef>
                <a:spcPts val="0"/>
              </a:spcBef>
              <a:buClr>
                <a:srgbClr val="A7A3A1"/>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6" name="Shape 6"/>
          <p:cNvSpPr txBox="1"/>
          <p:nvPr/>
        </p:nvSpPr>
        <p:spPr>
          <a:xfrm>
            <a:off x="457200" y="1600200"/>
            <a:ext cx="8229600" cy="45259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7" name="Shape 7"/>
          <p:cNvSpPr txBox="1"/>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8" name="Shape 8"/>
          <p:cNvSpPr txBox="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9" name="Shape 9"/>
          <p:cNvSpPr txBox="1"/>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p:nvPr/>
        </p:nvSpPr>
        <p:spPr>
          <a:xfrm>
            <a:off x="457200" y="2333762"/>
            <a:ext cx="8229600" cy="2432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6000" dirty="0" smtClean="0">
                <a:solidFill>
                  <a:schemeClr val="accent2"/>
                </a:solidFill>
                <a:latin typeface="Trebuchet MS"/>
                <a:ea typeface="Trebuchet MS"/>
                <a:cs typeface="Trebuchet MS"/>
                <a:sym typeface="Trebuchet MS"/>
              </a:rPr>
              <a:t>Delivery in Debate</a:t>
            </a:r>
            <a:endParaRPr lang="en-US" sz="6000" b="0" i="0" u="none" strike="noStrike" cap="none" baseline="0" dirty="0">
              <a:solidFill>
                <a:schemeClr val="accent2"/>
              </a:solidFill>
              <a:latin typeface="Trebuchet MS"/>
              <a:ea typeface="Trebuchet MS"/>
              <a:cs typeface="Trebuchet MS"/>
              <a:sym typeface="Trebuchet MS"/>
            </a:endParaRPr>
          </a:p>
        </p:txBody>
      </p:sp>
      <p:sp>
        <p:nvSpPr>
          <p:cNvPr id="57" name="Shape 57"/>
          <p:cNvSpPr txBox="1"/>
          <p:nvPr/>
        </p:nvSpPr>
        <p:spPr>
          <a:xfrm>
            <a:off x="457200" y="4448773"/>
            <a:ext cx="8229600" cy="2078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endParaRPr lang="en-US" sz="3600" b="0" i="0" u="none" strike="noStrike" cap="none" baseline="0" dirty="0">
              <a:solidFill>
                <a:srgbClr val="786F68"/>
              </a:solidFill>
              <a:latin typeface="Trebuchet MS"/>
              <a:ea typeface="Trebuchet MS"/>
              <a:cs typeface="Trebuchet MS"/>
              <a:sym typeface="Trebuchet MS"/>
            </a:endParaRPr>
          </a:p>
        </p:txBody>
      </p:sp>
      <p:pic>
        <p:nvPicPr>
          <p:cNvPr id="6" name="Shape 275"/>
          <p:cNvPicPr preferRelativeResize="0">
            <a:picLocks noChangeAspect="1"/>
          </p:cNvPicPr>
          <p:nvPr/>
        </p:nvPicPr>
        <p:blipFill rotWithShape="1">
          <a:blip r:embed="rId3">
            <a:alphaModFix/>
          </a:blip>
          <a:srcRect/>
          <a:stretch/>
        </p:blipFill>
        <p:spPr>
          <a:xfrm>
            <a:off x="2874962" y="625919"/>
            <a:ext cx="3378200" cy="129936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Eye Contact and Body Language Activities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Pair/Share</a:t>
            </a:r>
            <a:r>
              <a:rPr lang="en-US" sz="3200" dirty="0">
                <a:solidFill>
                  <a:srgbClr val="222222"/>
                </a:solidFill>
                <a:latin typeface="Calibri"/>
                <a:cs typeface="Calibri"/>
                <a:sym typeface="Calibri"/>
              </a:rPr>
              <a:t>:  Help a teammate establish a proper stance and practice reading your case.</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Mark </a:t>
            </a:r>
            <a:r>
              <a:rPr lang="en-US" sz="3200" dirty="0">
                <a:solidFill>
                  <a:srgbClr val="222222"/>
                </a:solidFill>
                <a:latin typeface="Calibri"/>
                <a:cs typeface="Calibri"/>
                <a:sym typeface="Calibri"/>
              </a:rPr>
              <a:t>where you might want to make direct eye contact or gesture during your case.</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Pair/Share</a:t>
            </a:r>
            <a:r>
              <a:rPr lang="en-US" sz="3200" dirty="0">
                <a:solidFill>
                  <a:srgbClr val="222222"/>
                </a:solidFill>
                <a:latin typeface="Calibri"/>
                <a:cs typeface="Calibri"/>
                <a:sym typeface="Calibri"/>
              </a:rPr>
              <a:t>:  See what your partner thinks about your choices for eye contact and gesture and do the same for them.  Don’t forget posture</a:t>
            </a:r>
            <a:r>
              <a:rPr lang="en-US" sz="3200" dirty="0" smtClean="0">
                <a:solidFill>
                  <a:srgbClr val="222222"/>
                </a:solidFill>
                <a:latin typeface="Calibri"/>
                <a:cs typeface="Calibri"/>
                <a:sym typeface="Calibri"/>
              </a:rPr>
              <a:t>!</a:t>
            </a:r>
            <a:endParaRPr sz="1400" b="0" i="0" u="none" strike="noStrike" cap="none" baseline="0" dirty="0" smtClean="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1855797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Special Problems of Debate Delivery</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Attitude of the Speaker/s</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Extempore Ideal</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Memory and Use of Notes</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Speed of Delivery</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Reading Aloud</a:t>
            </a:r>
          </a:p>
          <a:p>
            <a:pPr marR="0" lvl="0" algn="l" rtl="0">
              <a:lnSpc>
                <a:spcPct val="100000"/>
              </a:lnSpc>
              <a:spcBef>
                <a:spcPts val="1200"/>
              </a:spcBef>
              <a:spcAft>
                <a:spcPts val="0"/>
              </a:spcAft>
              <a:buClr>
                <a:srgbClr val="222222"/>
              </a:buClr>
              <a:buSzPct val="100000"/>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5227608" y="3105208"/>
            <a:ext cx="2956883" cy="2786797"/>
          </a:xfrm>
          <a:prstGeom prst="rect">
            <a:avLst/>
          </a:prstGeom>
        </p:spPr>
      </p:pic>
    </p:spTree>
    <p:extLst>
      <p:ext uri="{BB962C8B-B14F-4D97-AF65-F5344CB8AC3E}">
        <p14:creationId xmlns:p14="http://schemas.microsoft.com/office/powerpoint/2010/main" val="26636622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Special Problems of Debate </a:t>
            </a:r>
            <a:r>
              <a:rPr lang="en-US" sz="3600" dirty="0" smtClean="0">
                <a:solidFill>
                  <a:srgbClr val="786F68"/>
                </a:solidFill>
                <a:latin typeface="Trebuchet MS"/>
                <a:ea typeface="Trebuchet MS"/>
                <a:cs typeface="Trebuchet MS"/>
                <a:sym typeface="Trebuchet MS"/>
              </a:rPr>
              <a:t>Delivery Activities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lvl="0" indent="-457200">
              <a:spcBef>
                <a:spcPts val="1200"/>
              </a:spcBef>
              <a:buClr>
                <a:srgbClr val="222222"/>
              </a:buClr>
              <a:buSzPct val="100000"/>
              <a:buFont typeface="Calibri"/>
              <a:buChar char="•"/>
            </a:pPr>
            <a:r>
              <a:rPr lang="en-US" sz="3200" dirty="0">
                <a:solidFill>
                  <a:srgbClr val="222222"/>
                </a:solidFill>
                <a:latin typeface="Calibri"/>
                <a:cs typeface="Calibri"/>
                <a:sym typeface="Calibri"/>
              </a:rPr>
              <a:t>Take an old flowsheet and deliver a first negative constructive without using evidence.</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Video </a:t>
            </a:r>
            <a:r>
              <a:rPr lang="en-US" sz="3200" dirty="0">
                <a:solidFill>
                  <a:srgbClr val="222222"/>
                </a:solidFill>
                <a:latin typeface="Calibri"/>
                <a:cs typeface="Calibri"/>
                <a:sym typeface="Calibri"/>
              </a:rPr>
              <a:t>tape your next practice round and write a critique of your performance.  (You will always be your worst critic.) </a:t>
            </a:r>
          </a:p>
          <a:p>
            <a:pPr marR="0" lvl="0" algn="l" rtl="0">
              <a:lnSpc>
                <a:spcPct val="100000"/>
              </a:lnSpc>
              <a:spcBef>
                <a:spcPts val="1200"/>
              </a:spcBef>
              <a:spcAft>
                <a:spcPts val="0"/>
              </a:spcAft>
              <a:buClr>
                <a:srgbClr val="222222"/>
              </a:buClr>
              <a:buSzPct val="100000"/>
            </a:pPr>
            <a:endParaRPr sz="1400" b="0" i="0" u="none" strike="noStrike" cap="none" baseline="0" dirty="0" smtClean="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5874823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Cross Examination (Questioning) Delivery</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lvl="0" indent="-457200">
              <a:spcBef>
                <a:spcPts val="1200"/>
              </a:spcBef>
              <a:buClr>
                <a:srgbClr val="222222"/>
              </a:buClr>
              <a:buSzPct val="100000"/>
              <a:buFont typeface="Calibri"/>
              <a:buChar char="•"/>
            </a:pPr>
            <a:endParaRPr lang="en-US" sz="2400" dirty="0" smtClean="0">
              <a:solidFill>
                <a:srgbClr val="222222"/>
              </a:solidFill>
              <a:latin typeface="Calibri"/>
              <a:cs typeface="Calibri"/>
              <a:sym typeface="Calibri"/>
            </a:endParaRPr>
          </a:p>
          <a:p>
            <a:pPr marL="228600" lvl="0" indent="-457200">
              <a:spcBef>
                <a:spcPts val="1200"/>
              </a:spcBef>
              <a:buClr>
                <a:srgbClr val="222222"/>
              </a:buClr>
              <a:buSzPct val="100000"/>
              <a:buFont typeface="Calibri"/>
              <a:buChar char="•"/>
            </a:pPr>
            <a:endParaRPr lang="en-US" sz="2400" dirty="0" smtClean="0">
              <a:solidFill>
                <a:srgbClr val="222222"/>
              </a:solidFill>
              <a:latin typeface="Calibri"/>
              <a:cs typeface="Calibri"/>
              <a:sym typeface="Calibri"/>
            </a:endParaRP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Confidence</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Control</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Tone</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Questions</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Regaining Control</a:t>
            </a:r>
          </a:p>
          <a:p>
            <a:pPr marL="228600" lvl="0" indent="-457200">
              <a:spcBef>
                <a:spcPts val="1200"/>
              </a:spcBef>
              <a:buClr>
                <a:srgbClr val="222222"/>
              </a:buClr>
              <a:buSzPct val="100000"/>
              <a:buFont typeface="Calibri"/>
              <a:buChar char="•"/>
            </a:pPr>
            <a:endParaRPr sz="1400" b="0" i="0" u="none" strike="noStrike" cap="none" baseline="0" dirty="0" smtClean="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3417884" y="1600200"/>
            <a:ext cx="5518154" cy="3340244"/>
          </a:xfrm>
          <a:prstGeom prst="rect">
            <a:avLst/>
          </a:prstGeom>
        </p:spPr>
      </p:pic>
    </p:spTree>
    <p:extLst>
      <p:ext uri="{BB962C8B-B14F-4D97-AF65-F5344CB8AC3E}">
        <p14:creationId xmlns:p14="http://schemas.microsoft.com/office/powerpoint/2010/main" val="104714966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Cross Examination (Questioning) Delivery Activities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indent="-457200">
              <a:spcBef>
                <a:spcPts val="1200"/>
              </a:spcBef>
              <a:buClr>
                <a:srgbClr val="222222"/>
              </a:buClr>
              <a:buSzPct val="100000"/>
              <a:buFont typeface="Calibri"/>
              <a:buChar char="•"/>
            </a:pPr>
            <a:r>
              <a:rPr lang="en-US" sz="2400" dirty="0">
                <a:solidFill>
                  <a:srgbClr val="222222"/>
                </a:solidFill>
                <a:latin typeface="Calibri"/>
                <a:cs typeface="Calibri"/>
                <a:sym typeface="Calibri"/>
              </a:rPr>
              <a:t>Watch video of recorded rounds at www.speechanddebate.org to observe how cross examination is done.</a:t>
            </a:r>
          </a:p>
          <a:p>
            <a:pPr marL="228600" lvl="0" indent="-457200">
              <a:spcBef>
                <a:spcPts val="1200"/>
              </a:spcBef>
              <a:buClr>
                <a:srgbClr val="222222"/>
              </a:buClr>
              <a:buSzPct val="100000"/>
              <a:buFont typeface="Calibri"/>
              <a:buChar char="•"/>
            </a:pPr>
            <a:r>
              <a:rPr lang="en-US" sz="2400" dirty="0" smtClean="0">
                <a:solidFill>
                  <a:srgbClr val="222222"/>
                </a:solidFill>
                <a:latin typeface="Calibri"/>
                <a:cs typeface="Calibri"/>
                <a:sym typeface="Calibri"/>
              </a:rPr>
              <a:t>Pair/Share </a:t>
            </a:r>
            <a:r>
              <a:rPr lang="en-US" sz="2400" dirty="0">
                <a:solidFill>
                  <a:srgbClr val="222222"/>
                </a:solidFill>
                <a:latin typeface="Calibri"/>
                <a:cs typeface="Calibri"/>
                <a:sym typeface="Calibri"/>
              </a:rPr>
              <a:t>to brainstorm some small phrases that you can use to redirect the CX and practice them to appear confident and in control.</a:t>
            </a:r>
          </a:p>
          <a:p>
            <a:pPr marL="228600" lvl="0" indent="-457200">
              <a:spcBef>
                <a:spcPts val="1200"/>
              </a:spcBef>
              <a:buClr>
                <a:srgbClr val="222222"/>
              </a:buClr>
              <a:buSzPct val="100000"/>
              <a:buFont typeface="Calibri"/>
              <a:buChar char="•"/>
            </a:pPr>
            <a:r>
              <a:rPr lang="en-US" sz="2400" dirty="0" smtClean="0">
                <a:solidFill>
                  <a:srgbClr val="222222"/>
                </a:solidFill>
                <a:latin typeface="Calibri"/>
                <a:cs typeface="Calibri"/>
                <a:sym typeface="Calibri"/>
              </a:rPr>
              <a:t>Pair/Share</a:t>
            </a:r>
            <a:r>
              <a:rPr lang="en-US" sz="2400" dirty="0">
                <a:solidFill>
                  <a:srgbClr val="222222"/>
                </a:solidFill>
                <a:latin typeface="Calibri"/>
                <a:cs typeface="Calibri"/>
                <a:sym typeface="Calibri"/>
              </a:rPr>
              <a:t>: Have your partner present their AC.  Increase the cross examination to five minutes, or beyond.  See how they do.  Did you run out of questions?  Can you think of some pre-written questions that you can prepare?</a:t>
            </a:r>
          </a:p>
          <a:p>
            <a:pPr marL="228600" lvl="0" indent="-457200">
              <a:spcBef>
                <a:spcPts val="1200"/>
              </a:spcBef>
              <a:buClr>
                <a:srgbClr val="222222"/>
              </a:buClr>
              <a:buSzPct val="100000"/>
              <a:buFont typeface="Calibri"/>
              <a:buChar char="•"/>
            </a:pPr>
            <a:endParaRPr sz="1400" b="0" i="0" u="none" strike="noStrike" cap="none" baseline="0" dirty="0" smtClean="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0108420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Shape 267"/>
          <p:cNvSpPr txBox="1"/>
          <p:nvPr/>
        </p:nvSpPr>
        <p:spPr>
          <a:xfrm>
            <a:off x="457200" y="1887856"/>
            <a:ext cx="8229600" cy="243363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6000" b="0" i="0" u="none" strike="noStrike" cap="none" baseline="0" dirty="0">
                <a:solidFill>
                  <a:srgbClr val="008EC8"/>
                </a:solidFill>
                <a:latin typeface="Trebuchet MS"/>
                <a:ea typeface="Trebuchet MS"/>
                <a:cs typeface="Trebuchet MS"/>
                <a:sym typeface="Trebuchet MS"/>
              </a:rPr>
              <a:t>Questions?</a:t>
            </a:r>
          </a:p>
        </p:txBody>
      </p:sp>
      <p:pic>
        <p:nvPicPr>
          <p:cNvPr id="268" name="Shape 268"/>
          <p:cNvPicPr preferRelativeResize="0"/>
          <p:nvPr/>
        </p:nvPicPr>
        <p:blipFill rotWithShape="1">
          <a:blip r:embed="rId3">
            <a:alphaModFix/>
          </a:blip>
          <a:srcRect/>
          <a:stretch/>
        </p:blipFill>
        <p:spPr>
          <a:xfrm>
            <a:off x="207962" y="6113462"/>
            <a:ext cx="1408111" cy="5413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1185862" y="1892300"/>
            <a:ext cx="6756400" cy="25987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Rate of Delivery</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marR="0" lvl="0" indent="-457200" algn="l" rtl="0">
              <a:lnSpc>
                <a:spcPct val="100000"/>
              </a:lnSpc>
              <a:spcBef>
                <a:spcPts val="1200"/>
              </a:spcBef>
              <a:spcAft>
                <a:spcPts val="0"/>
              </a:spcAft>
              <a:buClr>
                <a:srgbClr val="222222"/>
              </a:buClr>
              <a:buSzPct val="100000"/>
              <a:buFont typeface="Calibri"/>
              <a:buChar char="•"/>
            </a:pPr>
            <a:r>
              <a:rPr lang="en-US" sz="3200" b="0" i="0" u="none" strike="noStrike" cap="none" baseline="0" dirty="0" smtClean="0">
                <a:solidFill>
                  <a:srgbClr val="222222"/>
                </a:solidFill>
                <a:latin typeface="Calibri"/>
                <a:ea typeface="Calibri"/>
                <a:cs typeface="Calibri"/>
                <a:sym typeface="Calibri"/>
              </a:rPr>
              <a:t>Filler</a:t>
            </a:r>
            <a:r>
              <a:rPr lang="en-US" sz="3200" b="0" i="0" u="none" strike="noStrike" cap="none" dirty="0" smtClean="0">
                <a:solidFill>
                  <a:srgbClr val="222222"/>
                </a:solidFill>
                <a:latin typeface="Calibri"/>
                <a:ea typeface="Calibri"/>
                <a:cs typeface="Calibri"/>
                <a:sym typeface="Calibri"/>
              </a:rPr>
              <a:t> words or word crutches</a:t>
            </a:r>
          </a:p>
          <a:p>
            <a:pPr marL="228600" marR="0" lvl="0" indent="-457200" algn="l" rtl="0">
              <a:lnSpc>
                <a:spcPct val="100000"/>
              </a:lnSpc>
              <a:spcBef>
                <a:spcPts val="1200"/>
              </a:spcBef>
              <a:spcAft>
                <a:spcPts val="0"/>
              </a:spcAft>
              <a:buClr>
                <a:srgbClr val="222222"/>
              </a:buClr>
              <a:buSzPct val="100000"/>
              <a:buFont typeface="Calibri"/>
              <a:buChar char="•"/>
            </a:pPr>
            <a:r>
              <a:rPr lang="en-US" sz="3200" baseline="0" dirty="0" smtClean="0">
                <a:solidFill>
                  <a:srgbClr val="222222"/>
                </a:solidFill>
                <a:latin typeface="Calibri"/>
                <a:ea typeface="Calibri"/>
                <a:cs typeface="Calibri"/>
                <a:sym typeface="Calibri"/>
              </a:rPr>
              <a:t>Judge Paradigm</a:t>
            </a:r>
            <a:endParaRPr lang="en-US" sz="3200" b="0" i="0" u="none" strike="noStrike" cap="none" baseline="0" dirty="0" smtClean="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5584" y="2846717"/>
            <a:ext cx="5348415" cy="4011111"/>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Rate of Delivery Activities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Videotape </a:t>
            </a:r>
            <a:r>
              <a:rPr lang="en-US" sz="3200" dirty="0">
                <a:solidFill>
                  <a:srgbClr val="222222"/>
                </a:solidFill>
                <a:latin typeface="Calibri"/>
                <a:cs typeface="Calibri"/>
                <a:sym typeface="Calibri"/>
              </a:rPr>
              <a:t>a practice session to get a better sense of your </a:t>
            </a:r>
            <a:r>
              <a:rPr lang="en-US" sz="3200" dirty="0" smtClean="0">
                <a:solidFill>
                  <a:srgbClr val="222222"/>
                </a:solidFill>
                <a:latin typeface="Calibri"/>
                <a:cs typeface="Calibri"/>
                <a:sym typeface="Calibri"/>
              </a:rPr>
              <a:t>rate. </a:t>
            </a: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Make an audio recording as you read your speech and then listen to it. Listening to only the audio will allow you to focus on rate of delivery.</a:t>
            </a:r>
          </a:p>
          <a:p>
            <a:pPr marL="228600" lvl="0" indent="-457200">
              <a:spcBef>
                <a:spcPts val="1200"/>
              </a:spcBef>
              <a:buClr>
                <a:srgbClr val="222222"/>
              </a:buClr>
              <a:buSzPct val="100000"/>
              <a:buFont typeface="Calibri"/>
              <a:buChar char="•"/>
            </a:pPr>
            <a:endParaRPr sz="14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8419397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Fluency and Thought Progression</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“Glue” of delivery</a:t>
            </a:r>
          </a:p>
          <a:p>
            <a:pPr marL="228600" marR="0" lvl="0" indent="-457200" algn="l" rtl="0">
              <a:lnSpc>
                <a:spcPct val="100000"/>
              </a:lnSpc>
              <a:spcBef>
                <a:spcPts val="1200"/>
              </a:spcBef>
              <a:spcAft>
                <a:spcPts val="0"/>
              </a:spcAft>
              <a:buClr>
                <a:srgbClr val="222222"/>
              </a:buClr>
              <a:buSzPct val="100000"/>
              <a:buFont typeface="Calibri"/>
              <a:buChar char="•"/>
            </a:pPr>
            <a:r>
              <a:rPr lang="en-US" sz="3200" b="0" i="0" u="none" strike="noStrike" cap="none" baseline="0" dirty="0" smtClean="0">
                <a:solidFill>
                  <a:srgbClr val="222222"/>
                </a:solidFill>
                <a:latin typeface="Calibri"/>
                <a:ea typeface="Arial"/>
                <a:cs typeface="Calibri"/>
                <a:sym typeface="Calibri"/>
              </a:rPr>
              <a:t>Transitions</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SELF CONFIDENCE</a:t>
            </a: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4400550" y="3040061"/>
            <a:ext cx="4286250" cy="3086100"/>
          </a:xfrm>
          <a:prstGeom prst="rect">
            <a:avLst/>
          </a:prstGeom>
        </p:spPr>
      </p:pic>
    </p:spTree>
    <p:extLst>
      <p:ext uri="{BB962C8B-B14F-4D97-AF65-F5344CB8AC3E}">
        <p14:creationId xmlns:p14="http://schemas.microsoft.com/office/powerpoint/2010/main" val="219341264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Fluency and Thought </a:t>
            </a:r>
            <a:r>
              <a:rPr lang="en-US" sz="3600" dirty="0" smtClean="0">
                <a:solidFill>
                  <a:srgbClr val="786F68"/>
                </a:solidFill>
                <a:latin typeface="Trebuchet MS"/>
                <a:ea typeface="Trebuchet MS"/>
                <a:cs typeface="Trebuchet MS"/>
                <a:sym typeface="Trebuchet MS"/>
              </a:rPr>
              <a:t>Progression Activities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Pair/share </a:t>
            </a:r>
            <a:r>
              <a:rPr lang="en-US" sz="3200" dirty="0">
                <a:solidFill>
                  <a:srgbClr val="222222"/>
                </a:solidFill>
                <a:latin typeface="Calibri"/>
                <a:cs typeface="Calibri"/>
                <a:sym typeface="Calibri"/>
              </a:rPr>
              <a:t>– Develop a list of transitions that can be used in the debate.  These transitions are not that much different than you would use in an essay.  Get your list started with:  Furthermore, therefore, for example. . . . </a:t>
            </a:r>
            <a:endParaRPr sz="14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063096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a:solidFill>
                  <a:srgbClr val="786F68"/>
                </a:solidFill>
                <a:latin typeface="Trebuchet MS"/>
                <a:ea typeface="Trebuchet MS"/>
                <a:cs typeface="Trebuchet MS"/>
                <a:sym typeface="Trebuchet MS"/>
              </a:rPr>
              <a:t>Vocal Characteristics </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Vocal Variety</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Pitch</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Rate</a:t>
            </a: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3485071" y="2303253"/>
            <a:ext cx="4968096" cy="3726072"/>
          </a:xfrm>
          <a:prstGeom prst="rect">
            <a:avLst/>
          </a:prstGeom>
        </p:spPr>
      </p:pic>
    </p:spTree>
    <p:extLst>
      <p:ext uri="{BB962C8B-B14F-4D97-AF65-F5344CB8AC3E}">
        <p14:creationId xmlns:p14="http://schemas.microsoft.com/office/powerpoint/2010/main" val="49263778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Vocal Characteristics Activities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Pair/Share </a:t>
            </a:r>
            <a:r>
              <a:rPr lang="en-US" sz="3200" dirty="0">
                <a:solidFill>
                  <a:srgbClr val="222222"/>
                </a:solidFill>
                <a:latin typeface="Calibri"/>
                <a:cs typeface="Calibri"/>
                <a:sym typeface="Calibri"/>
              </a:rPr>
              <a:t>- Pick evidence at random and read </a:t>
            </a:r>
            <a:r>
              <a:rPr lang="en-US" sz="3200" dirty="0" smtClean="0">
                <a:solidFill>
                  <a:srgbClr val="222222"/>
                </a:solidFill>
                <a:latin typeface="Calibri"/>
                <a:cs typeface="Calibri"/>
                <a:sym typeface="Calibri"/>
              </a:rPr>
              <a:t>orally. Have your partner critique your reading of the evidence.</a:t>
            </a:r>
            <a:endParaRPr lang="en-US" sz="3200" dirty="0">
              <a:solidFill>
                <a:srgbClr val="222222"/>
              </a:solidFill>
              <a:latin typeface="Calibri"/>
              <a:cs typeface="Calibri"/>
              <a:sym typeface="Calibri"/>
            </a:endParaRPr>
          </a:p>
          <a:p>
            <a:pPr marL="228600" lvl="0" indent="-457200">
              <a:spcBef>
                <a:spcPts val="1200"/>
              </a:spcBef>
              <a:buClr>
                <a:srgbClr val="222222"/>
              </a:buClr>
              <a:buSzPct val="100000"/>
              <a:buFont typeface="Calibri"/>
              <a:buChar char="•"/>
            </a:pPr>
            <a:r>
              <a:rPr lang="en-US" sz="3200" dirty="0" smtClean="0">
                <a:solidFill>
                  <a:srgbClr val="222222"/>
                </a:solidFill>
                <a:latin typeface="Calibri"/>
                <a:cs typeface="Calibri"/>
                <a:sym typeface="Calibri"/>
              </a:rPr>
              <a:t>Video </a:t>
            </a:r>
            <a:r>
              <a:rPr lang="en-US" sz="3200" dirty="0">
                <a:solidFill>
                  <a:srgbClr val="222222"/>
                </a:solidFill>
                <a:latin typeface="Calibri"/>
                <a:cs typeface="Calibri"/>
                <a:sym typeface="Calibri"/>
              </a:rPr>
              <a:t>yourself and write a critique of the </a:t>
            </a:r>
            <a:r>
              <a:rPr lang="en-US" sz="3200" dirty="0" smtClean="0">
                <a:solidFill>
                  <a:srgbClr val="222222"/>
                </a:solidFill>
                <a:latin typeface="Calibri"/>
                <a:cs typeface="Calibri"/>
                <a:sym typeface="Calibri"/>
              </a:rPr>
              <a:t>performance, focusing specifically on variety, pitch, and rate.</a:t>
            </a:r>
            <a:endParaRPr lang="en-US" sz="3200" dirty="0">
              <a:solidFill>
                <a:srgbClr val="222222"/>
              </a:solidFill>
              <a:latin typeface="Calibri"/>
              <a:cs typeface="Calibri"/>
              <a:sym typeface="Calibri"/>
            </a:endParaRPr>
          </a:p>
          <a:p>
            <a:pPr marL="228600" marR="0" lvl="0" indent="-457200" algn="l" rtl="0">
              <a:lnSpc>
                <a:spcPct val="100000"/>
              </a:lnSpc>
              <a:spcBef>
                <a:spcPts val="1200"/>
              </a:spcBef>
              <a:spcAft>
                <a:spcPts val="0"/>
              </a:spcAft>
              <a:buClr>
                <a:srgbClr val="222222"/>
              </a:buClr>
              <a:buSzPct val="100000"/>
              <a:buFont typeface="Calibri"/>
              <a:buChar char="•"/>
            </a:pPr>
            <a:endParaRPr sz="1400" b="0" i="0" u="none" strike="noStrike" cap="none" baseline="0" dirty="0" smtClean="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3935484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Eye Contact</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marR="0" lvl="0" indent="-457200" algn="l" rtl="0">
              <a:lnSpc>
                <a:spcPct val="100000"/>
              </a:lnSpc>
              <a:spcBef>
                <a:spcPts val="1200"/>
              </a:spcBef>
              <a:spcAft>
                <a:spcPts val="0"/>
              </a:spcAft>
              <a:buClr>
                <a:srgbClr val="222222"/>
              </a:buClr>
              <a:buSzPct val="100000"/>
              <a:buFont typeface="Calibri"/>
              <a:buChar char="•"/>
            </a:pPr>
            <a:r>
              <a:rPr lang="en-US" sz="3200" dirty="0">
                <a:solidFill>
                  <a:srgbClr val="222222"/>
                </a:solidFill>
                <a:latin typeface="Calibri"/>
                <a:cs typeface="Calibri"/>
                <a:sym typeface="Calibri"/>
              </a:rPr>
              <a:t>D</a:t>
            </a:r>
            <a:r>
              <a:rPr lang="en-US" sz="3200" dirty="0" smtClean="0">
                <a:solidFill>
                  <a:srgbClr val="222222"/>
                </a:solidFill>
                <a:latin typeface="Calibri"/>
                <a:cs typeface="Calibri"/>
                <a:sym typeface="Calibri"/>
              </a:rPr>
              <a:t>eliberate</a:t>
            </a:r>
          </a:p>
          <a:p>
            <a:pPr marL="228600" marR="0" lvl="0" indent="-457200" algn="l" rtl="0">
              <a:lnSpc>
                <a:spcPct val="100000"/>
              </a:lnSpc>
              <a:spcBef>
                <a:spcPts val="1200"/>
              </a:spcBef>
              <a:spcAft>
                <a:spcPts val="0"/>
              </a:spcAft>
              <a:buClr>
                <a:srgbClr val="222222"/>
              </a:buClr>
              <a:buSzPct val="100000"/>
              <a:buFont typeface="Calibri"/>
              <a:buChar char="•"/>
            </a:pPr>
            <a:r>
              <a:rPr lang="en-US" sz="3200" b="0" i="0" u="none" strike="noStrike" cap="none" baseline="0" dirty="0" smtClean="0">
                <a:solidFill>
                  <a:srgbClr val="222222"/>
                </a:solidFill>
                <a:latin typeface="Calibri"/>
                <a:ea typeface="Arial"/>
                <a:cs typeface="Calibri"/>
                <a:sym typeface="Calibri"/>
              </a:rPr>
              <a:t>Useful</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Judge Focus</a:t>
            </a: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4170219" y="2174264"/>
            <a:ext cx="4197927" cy="2893890"/>
          </a:xfrm>
          <a:prstGeom prst="rect">
            <a:avLst/>
          </a:prstGeom>
        </p:spPr>
      </p:pic>
    </p:spTree>
    <p:extLst>
      <p:ext uri="{BB962C8B-B14F-4D97-AF65-F5344CB8AC3E}">
        <p14:creationId xmlns:p14="http://schemas.microsoft.com/office/powerpoint/2010/main" val="124410764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lvl="0" algn="ctr">
              <a:buClr>
                <a:srgbClr val="786F68"/>
              </a:buClr>
              <a:buSzPct val="25000"/>
            </a:pPr>
            <a:r>
              <a:rPr lang="en-US" sz="3600" dirty="0" smtClean="0">
                <a:solidFill>
                  <a:srgbClr val="786F68"/>
                </a:solidFill>
                <a:latin typeface="Trebuchet MS"/>
                <a:ea typeface="Trebuchet MS"/>
                <a:cs typeface="Trebuchet MS"/>
                <a:sym typeface="Trebuchet MS"/>
              </a:rPr>
              <a:t>Body Language</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Stance</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Movement</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Gestures</a:t>
            </a:r>
          </a:p>
          <a:p>
            <a:pPr marL="228600" marR="0" lvl="0" indent="-457200" algn="l" rtl="0">
              <a:lnSpc>
                <a:spcPct val="100000"/>
              </a:lnSpc>
              <a:spcBef>
                <a:spcPts val="1200"/>
              </a:spcBef>
              <a:spcAft>
                <a:spcPts val="0"/>
              </a:spcAft>
              <a:buClr>
                <a:srgbClr val="222222"/>
              </a:buClr>
              <a:buSzPct val="100000"/>
              <a:buFont typeface="Calibri"/>
              <a:buChar char="•"/>
            </a:pPr>
            <a:r>
              <a:rPr lang="en-US" sz="3200" dirty="0" smtClean="0">
                <a:solidFill>
                  <a:srgbClr val="222222"/>
                </a:solidFill>
                <a:latin typeface="Calibri"/>
                <a:cs typeface="Calibri"/>
                <a:sym typeface="Calibri"/>
              </a:rPr>
              <a:t>Facial Expression</a:t>
            </a:r>
          </a:p>
          <a:p>
            <a:pPr marR="0" lvl="0" algn="l" rtl="0">
              <a:lnSpc>
                <a:spcPct val="100000"/>
              </a:lnSpc>
              <a:spcBef>
                <a:spcPts val="1200"/>
              </a:spcBef>
              <a:spcAft>
                <a:spcPts val="0"/>
              </a:spcAft>
              <a:buClr>
                <a:srgbClr val="222222"/>
              </a:buClr>
              <a:buSzPct val="100000"/>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4120208" y="3419786"/>
            <a:ext cx="4815830" cy="3050025"/>
          </a:xfrm>
          <a:prstGeom prst="rect">
            <a:avLst/>
          </a:prstGeom>
        </p:spPr>
      </p:pic>
    </p:spTree>
    <p:extLst>
      <p:ext uri="{BB962C8B-B14F-4D97-AF65-F5344CB8AC3E}">
        <p14:creationId xmlns:p14="http://schemas.microsoft.com/office/powerpoint/2010/main" val="246356355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FL">
  <a:themeElements>
    <a:clrScheme name="NFL">
      <a:dk1>
        <a:srgbClr val="423A36"/>
      </a:dk1>
      <a:lt1>
        <a:srgbClr val="FFFFFF"/>
      </a:lt1>
      <a:dk2>
        <a:srgbClr val="786F68"/>
      </a:dk2>
      <a:lt2>
        <a:srgbClr val="D3CEC5"/>
      </a:lt2>
      <a:accent1>
        <a:srgbClr val="DB552A"/>
      </a:accent1>
      <a:accent2>
        <a:srgbClr val="008EC8"/>
      </a:accent2>
      <a:accent3>
        <a:srgbClr val="951528"/>
      </a:accent3>
      <a:accent4>
        <a:srgbClr val="F5BB34"/>
      </a:accent4>
      <a:accent5>
        <a:srgbClr val="DB552A"/>
      </a:accent5>
      <a:accent6>
        <a:srgbClr val="008EC8"/>
      </a:accent6>
      <a:hlink>
        <a:srgbClr val="DB552A"/>
      </a:hlink>
      <a:folHlink>
        <a:srgbClr val="9515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1862</Words>
  <Application>Microsoft Macintosh PowerPoint</Application>
  <PresentationFormat>On-screen Show (4:3)</PresentationFormat>
  <Paragraphs>123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Trebuchet MS</vt:lpstr>
      <vt:lpstr>NFL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Renee Motter</dc:creator>
  <cp:lastModifiedBy>Pam McComas</cp:lastModifiedBy>
  <cp:revision>14</cp:revision>
  <dcterms:created xsi:type="dcterms:W3CDTF">2014-10-15T13:29:47Z</dcterms:created>
  <dcterms:modified xsi:type="dcterms:W3CDTF">2017-07-06T01:29:10Z</dcterms:modified>
</cp:coreProperties>
</file>