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7"/>
  </p:notesMasterIdLst>
  <p:sldIdLst>
    <p:sldId id="257" r:id="rId2"/>
    <p:sldId id="259" r:id="rId3"/>
    <p:sldId id="282" r:id="rId4"/>
    <p:sldId id="280" r:id="rId5"/>
    <p:sldId id="281" r:id="rId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0"/>
  </p:normalViewPr>
  <p:slideViewPr>
    <p:cSldViewPr snapToGrid="0" snapToObjects="1">
      <p:cViewPr varScale="1">
        <p:scale>
          <a:sx n="91" d="100"/>
          <a:sy n="91" d="100"/>
        </p:scale>
        <p:origin x="17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434157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r>
              <a:rPr lang="en-US" sz="1100" kern="1200" dirty="0" smtClean="0">
                <a:solidFill>
                  <a:schemeClr val="tx1"/>
                </a:solidFill>
                <a:effectLst/>
                <a:latin typeface="+mn-lt"/>
                <a:ea typeface="+mn-ea"/>
                <a:cs typeface="+mn-cs"/>
              </a:rPr>
              <a:t>You need to get a copy of your opponent’s evidence.  Depending on the conventions of your circuit, you will get this either after they speak or before, and in hard copy or by sharing the speech document (most often by flash drive).  You want their evidence so that you can read their arguments and evidence to find arguments/answers you can make.  [Note: check your area rules—not all areas require teams to give evidence to opponents.] </a:t>
            </a:r>
          </a:p>
          <a:p>
            <a:pPr lvl="0"/>
            <a:r>
              <a:rPr lang="en-US" sz="1100" kern="1200" dirty="0" smtClean="0">
                <a:solidFill>
                  <a:schemeClr val="tx1"/>
                </a:solidFill>
                <a:effectLst/>
                <a:latin typeface="+mn-lt"/>
                <a:ea typeface="+mn-ea"/>
                <a:cs typeface="+mn-cs"/>
              </a:rPr>
              <a:t>The first thing to consider is if there are reasons why the argument just doesn’t work or make sense.  These</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answers would begin with something like: “Their argument doesn’t work because……”  </a:t>
            </a:r>
          </a:p>
          <a:p>
            <a:pPr lvl="0"/>
            <a:r>
              <a:rPr lang="en-US" sz="1100" kern="1200" dirty="0" smtClean="0">
                <a:solidFill>
                  <a:schemeClr val="tx1"/>
                </a:solidFill>
                <a:effectLst/>
                <a:latin typeface="+mn-lt"/>
                <a:ea typeface="+mn-ea"/>
                <a:cs typeface="+mn-cs"/>
              </a:rPr>
              <a:t>Attack the source.  Use the information in the discussion about valid/good sources from above, and ask yourself:  is it valid, biased, or outdated?  If the answer to any of these questions is no, it can become an answer to the argument.  Example:  “This argument is outdated because it talks about nuclear arms talks from the 1990’s, not the current arms talks.”   OR  “This argument is invalid because it comes from a blogger who has no qualifications to support the claims being made.”</a:t>
            </a:r>
          </a:p>
          <a:p>
            <a:pPr lvl="0"/>
            <a:r>
              <a:rPr lang="en-US" sz="1100" kern="1200" dirty="0" smtClean="0">
                <a:solidFill>
                  <a:schemeClr val="tx1"/>
                </a:solidFill>
                <a:effectLst/>
                <a:latin typeface="+mn-lt"/>
                <a:ea typeface="+mn-ea"/>
                <a:cs typeface="+mn-cs"/>
              </a:rPr>
              <a:t>Attack the warrants- ask yourself if they are they missing or unclear?  If the answer is yes, these things can become arguments.   Examples:  “There is nothing in the evidence that proves that global warming can be reduced by the action of the affirmative.” OR “The evidence only says that this will happen, but it doesn’t explain why or how it happens.”</a:t>
            </a:r>
          </a:p>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1"/>
            <a:r>
              <a:rPr lang="en-US" sz="1100" kern="1200" dirty="0" smtClean="0">
                <a:solidFill>
                  <a:schemeClr val="tx1"/>
                </a:solidFill>
                <a:effectLst/>
                <a:latin typeface="+mn-lt"/>
                <a:ea typeface="+mn-ea"/>
                <a:cs typeface="+mn-cs"/>
              </a:rPr>
              <a:t>Look for “qualifiers” or conditions within the evidence.  These will be words or phrases that put conditions on their claims.  Words that create qualifications or conditions include:  “might”, “could”, “should”, “probably”, “if”, “when”, “under certain circumstances”.    Example arguments:  “The evidence that they read to prove that global warming will result in extinction only indicates that extinction might happen if a set of conditions are true.  They don’t prove that those conditions are happening.”  These answers are particularly useful on any claim of solvency.  </a:t>
            </a:r>
          </a:p>
          <a:p>
            <a:pPr lvl="1"/>
            <a:r>
              <a:rPr lang="en-US" sz="1100" kern="1200" dirty="0" smtClean="0">
                <a:solidFill>
                  <a:schemeClr val="tx1"/>
                </a:solidFill>
                <a:effectLst/>
                <a:latin typeface="+mn-lt"/>
                <a:ea typeface="+mn-ea"/>
                <a:cs typeface="+mn-cs"/>
              </a:rPr>
              <a:t>Look for “reservations” or “exceptions” in the evidence.  Words or phrases that cue you in to reservations/exceptions include:  “unless”, “except”, “is doubtful”.   These can become arguments by pointing out how the exception affects the argument.  Example:  “The evidence indicates that the argument is true “except when x is happening, and x is happening now.”</a:t>
            </a:r>
          </a:p>
          <a:p>
            <a:pPr lvl="1"/>
            <a:r>
              <a:rPr lang="en-US" sz="1100" kern="1200" dirty="0" smtClean="0">
                <a:solidFill>
                  <a:schemeClr val="tx1"/>
                </a:solidFill>
                <a:effectLst/>
                <a:latin typeface="+mn-lt"/>
                <a:ea typeface="+mn-ea"/>
                <a:cs typeface="+mn-cs"/>
              </a:rPr>
              <a:t>Find “opposite examples.”  Try to find historical examples where the opposite of the other team’s  claim has happened</a:t>
            </a:r>
          </a:p>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40073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2" name="Shape 272"/>
          <p:cNvSpPr txBox="1"/>
          <p:nvPr/>
        </p:nvSpPr>
        <p:spPr>
          <a:xfrm>
            <a:off x="685800" y="4343400"/>
            <a:ext cx="5486399" cy="4114800"/>
          </a:xfrm>
          <a:prstGeom prst="rect">
            <a:avLst/>
          </a:prstGeom>
          <a:noFill/>
          <a:ln>
            <a:noFill/>
          </a:ln>
        </p:spPr>
        <p:txBody>
          <a:bodyPr lIns="91425" tIns="91425" rIns="91425" bIns="91425" anchor="t" anchorCtr="0">
            <a:noAutofit/>
          </a:bodyPr>
          <a:lstStyle/>
          <a:p>
            <a:pPr>
              <a:spcBef>
                <a:spcPts val="0"/>
              </a:spcBef>
              <a:buNone/>
            </a:pPr>
            <a:endParaRPr/>
          </a:p>
        </p:txBody>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a:spLocks noGrp="1"/>
          </p:cNvSpPr>
          <p:nvPr>
            <p:ph type="pic" idx="2"/>
          </p:nvPr>
        </p:nvSpPr>
        <p:spPr>
          <a:xfrm>
            <a:off x="1792288" y="612775"/>
            <a:ext cx="5486399" cy="4114800"/>
          </a:xfrm>
          <a:prstGeom prst="rect">
            <a:avLst/>
          </a:prstGeom>
          <a:noFill/>
          <a:ln>
            <a:noFill/>
          </a:ln>
        </p:spPr>
      </p:sp>
      <p:sp>
        <p:nvSpPr>
          <p:cNvPr id="19" name="Shape 1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0" name="Shape 3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 name="Shape 32"/>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A7A3A1"/>
              </a:buClr>
              <a:buFont typeface="Arial"/>
              <a:buNone/>
              <a:defRPr/>
            </a:lvl1pPr>
            <a:lvl2pPr marL="457200" indent="0" rtl="0">
              <a:spcBef>
                <a:spcPts val="0"/>
              </a:spcBef>
              <a:buClr>
                <a:srgbClr val="A7A3A1"/>
              </a:buClr>
              <a:buFont typeface="Arial"/>
              <a:buNone/>
              <a:defRPr/>
            </a:lvl2pPr>
            <a:lvl3pPr marL="914400" indent="0" rtl="0">
              <a:spcBef>
                <a:spcPts val="0"/>
              </a:spcBef>
              <a:buClr>
                <a:srgbClr val="A7A3A1"/>
              </a:buClr>
              <a:buFont typeface="Arial"/>
              <a:buNone/>
              <a:defRPr/>
            </a:lvl3pPr>
            <a:lvl4pPr marL="1371600" indent="0" rtl="0">
              <a:spcBef>
                <a:spcPts val="0"/>
              </a:spcBef>
              <a:buClr>
                <a:srgbClr val="A7A3A1"/>
              </a:buClr>
              <a:buFont typeface="Arial"/>
              <a:buNone/>
              <a:defRPr/>
            </a:lvl4pPr>
            <a:lvl5pPr marL="1828800" indent="0" rtl="0">
              <a:spcBef>
                <a:spcPts val="0"/>
              </a:spcBef>
              <a:buClr>
                <a:srgbClr val="A7A3A1"/>
              </a:buClr>
              <a:buFont typeface="Arial"/>
              <a:buNone/>
              <a:defRPr/>
            </a:lvl5pPr>
            <a:lvl6pPr marL="2286000" indent="0" rtl="0">
              <a:spcBef>
                <a:spcPts val="0"/>
              </a:spcBef>
              <a:buClr>
                <a:srgbClr val="A7A3A1"/>
              </a:buClr>
              <a:buFont typeface="Arial"/>
              <a:buNone/>
              <a:defRPr/>
            </a:lvl6pPr>
            <a:lvl7pPr marL="2743200" indent="0" rtl="0">
              <a:spcBef>
                <a:spcPts val="0"/>
              </a:spcBef>
              <a:buClr>
                <a:srgbClr val="A7A3A1"/>
              </a:buClr>
              <a:buFont typeface="Arial"/>
              <a:buNone/>
              <a:defRPr/>
            </a:lvl7pPr>
            <a:lvl8pPr marL="3200400" indent="0" rtl="0">
              <a:spcBef>
                <a:spcPts val="0"/>
              </a:spcBef>
              <a:buClr>
                <a:srgbClr val="A7A3A1"/>
              </a:buClr>
              <a:buFont typeface="Arial"/>
              <a:buNone/>
              <a:defRPr/>
            </a:lvl8pPr>
            <a:lvl9pPr marL="3657600" indent="0" rtl="0">
              <a:spcBef>
                <a:spcPts val="0"/>
              </a:spcBef>
              <a:buClr>
                <a:srgbClr val="A7A3A1"/>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6" name="Shape 6"/>
          <p:cNvSpPr txBox="1"/>
          <p:nvPr/>
        </p:nvSpPr>
        <p:spPr>
          <a:xfrm>
            <a:off x="457200" y="1600200"/>
            <a:ext cx="8229600" cy="452596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7" name="Shape 7"/>
          <p:cNvSpPr txBox="1"/>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8" name="Shape 8"/>
          <p:cNvSpPr txBox="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9" name="Shape 9"/>
          <p:cNvSpPr txBox="1"/>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txBox="1"/>
          <p:nvPr/>
        </p:nvSpPr>
        <p:spPr>
          <a:xfrm>
            <a:off x="457200" y="2333762"/>
            <a:ext cx="8229600" cy="2432099"/>
          </a:xfrm>
          <a:prstGeom prst="rect">
            <a:avLst/>
          </a:prstGeom>
          <a:noFill/>
          <a:ln>
            <a:noFill/>
          </a:ln>
        </p:spPr>
        <p:txBody>
          <a:bodyPr lIns="91425" tIns="91425" rIns="91425" bIns="91425" anchor="ctr" anchorCtr="0">
            <a:noAutofit/>
          </a:bodyPr>
          <a:lstStyle/>
          <a:p>
            <a:pPr lvl="0" algn="ctr">
              <a:buClr>
                <a:srgbClr val="951528"/>
              </a:buClr>
              <a:buSzPct val="25000"/>
            </a:pPr>
            <a:r>
              <a:rPr lang="en-US" sz="6000" dirty="0">
                <a:solidFill>
                  <a:schemeClr val="accent2"/>
                </a:solidFill>
                <a:latin typeface="Trebuchet MS"/>
                <a:ea typeface="Trebuchet MS"/>
                <a:cs typeface="Trebuchet MS"/>
                <a:sym typeface="Trebuchet MS"/>
              </a:rPr>
              <a:t>WAYS TO ANSWER ARGUMENTS</a:t>
            </a:r>
            <a:endParaRPr lang="en-US" sz="6000" b="0" i="0" u="none" strike="noStrike" cap="none" baseline="0" dirty="0">
              <a:solidFill>
                <a:schemeClr val="accent2"/>
              </a:solidFill>
              <a:latin typeface="Trebuchet MS"/>
              <a:ea typeface="Trebuchet MS"/>
              <a:cs typeface="Trebuchet MS"/>
              <a:sym typeface="Trebuchet MS"/>
            </a:endParaRPr>
          </a:p>
        </p:txBody>
      </p:sp>
      <p:sp>
        <p:nvSpPr>
          <p:cNvPr id="57" name="Shape 57"/>
          <p:cNvSpPr txBox="1"/>
          <p:nvPr/>
        </p:nvSpPr>
        <p:spPr>
          <a:xfrm>
            <a:off x="457200" y="4448773"/>
            <a:ext cx="8229600" cy="2078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b="0" i="0" u="none" strike="noStrike" cap="none" baseline="0" dirty="0" smtClean="0">
                <a:solidFill>
                  <a:srgbClr val="786F68"/>
                </a:solidFill>
                <a:latin typeface="Trebuchet MS"/>
                <a:ea typeface="Trebuchet MS"/>
                <a:cs typeface="Trebuchet MS"/>
                <a:sym typeface="Trebuchet MS"/>
              </a:rPr>
              <a:t>Argument in Debate</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6" name="Shape 275"/>
          <p:cNvPicPr preferRelativeResize="0">
            <a:picLocks noChangeAspect="1"/>
          </p:cNvPicPr>
          <p:nvPr/>
        </p:nvPicPr>
        <p:blipFill rotWithShape="1">
          <a:blip r:embed="rId3">
            <a:alphaModFix/>
          </a:blip>
          <a:srcRect/>
          <a:stretch/>
        </p:blipFill>
        <p:spPr>
          <a:xfrm>
            <a:off x="2874962" y="625919"/>
            <a:ext cx="3378200" cy="129936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smtClean="0">
                <a:solidFill>
                  <a:srgbClr val="786F68"/>
                </a:solidFill>
                <a:latin typeface="Trebuchet MS"/>
                <a:ea typeface="Trebuchet MS"/>
                <a:cs typeface="Trebuchet MS"/>
                <a:sym typeface="Trebuchet MS"/>
              </a:rPr>
              <a:t>Things to Consider</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Calibri"/>
              <a:buNone/>
            </a:pPr>
            <a:endParaRPr lang="en-US" sz="2200" b="1" dirty="0" smtClean="0">
              <a:solidFill>
                <a:schemeClr val="accent2"/>
              </a:solidFill>
              <a:latin typeface="Calibri"/>
              <a:ea typeface="Calibri"/>
              <a:cs typeface="Calibri"/>
              <a:sym typeface="Calibri"/>
            </a:endParaRPr>
          </a:p>
          <a:p>
            <a:pPr marL="457200" marR="0" lvl="0" indent="-457200" algn="l" rtl="0">
              <a:lnSpc>
                <a:spcPct val="100000"/>
              </a:lnSpc>
              <a:spcBef>
                <a:spcPts val="1200"/>
              </a:spcBef>
              <a:spcAft>
                <a:spcPts val="0"/>
              </a:spcAft>
              <a:buClr>
                <a:srgbClr val="222222"/>
              </a:buClr>
              <a:buSzPct val="100000"/>
              <a:buFont typeface="Calibri"/>
              <a:buChar char="•"/>
            </a:pPr>
            <a:r>
              <a:rPr lang="en-US" sz="3000" b="0" i="0" u="none" strike="noStrike" cap="none" baseline="0" dirty="0" smtClean="0">
                <a:solidFill>
                  <a:srgbClr val="222222"/>
                </a:solidFill>
                <a:latin typeface="Calibri"/>
                <a:ea typeface="Calibri"/>
                <a:cs typeface="Calibri"/>
                <a:sym typeface="Calibri"/>
              </a:rPr>
              <a:t>Sharing</a:t>
            </a:r>
            <a:r>
              <a:rPr lang="en-US" sz="3000" b="0" i="0" u="none" strike="noStrike" cap="none" dirty="0" smtClean="0">
                <a:solidFill>
                  <a:srgbClr val="222222"/>
                </a:solidFill>
                <a:latin typeface="Calibri"/>
                <a:ea typeface="Calibri"/>
                <a:cs typeface="Calibri"/>
                <a:sym typeface="Calibri"/>
              </a:rPr>
              <a:t> Evidence</a:t>
            </a:r>
            <a:endParaRPr lang="en-US" sz="3000" b="0" i="0" u="none" strike="noStrike" cap="none" baseline="0" dirty="0" smtClean="0">
              <a:solidFill>
                <a:srgbClr val="222222"/>
              </a:solidFill>
              <a:latin typeface="Calibri"/>
              <a:ea typeface="Calibri"/>
              <a:cs typeface="Calibri"/>
              <a:sym typeface="Calibri"/>
            </a:endParaRPr>
          </a:p>
          <a:p>
            <a:pPr marL="457200" indent="-457200">
              <a:spcBef>
                <a:spcPts val="1200"/>
              </a:spcBef>
              <a:buClr>
                <a:srgbClr val="222222"/>
              </a:buClr>
              <a:buSzPct val="100000"/>
              <a:buFont typeface="Calibri"/>
              <a:buChar char="•"/>
            </a:pPr>
            <a:r>
              <a:rPr lang="en-US" sz="3000" dirty="0" smtClean="0">
                <a:solidFill>
                  <a:srgbClr val="222222"/>
                </a:solidFill>
                <a:latin typeface="Calibri"/>
                <a:ea typeface="Calibri"/>
                <a:cs typeface="Calibri"/>
                <a:sym typeface="Calibri"/>
              </a:rPr>
              <a:t>Examine their evidence and arguments carefully:</a:t>
            </a:r>
          </a:p>
          <a:p>
            <a:pPr marL="457200" indent="-457200">
              <a:spcBef>
                <a:spcPts val="1200"/>
              </a:spcBef>
              <a:buClr>
                <a:srgbClr val="222222"/>
              </a:buClr>
              <a:buSzPct val="100000"/>
              <a:buFont typeface="Calibri"/>
              <a:buChar char="•"/>
            </a:pPr>
            <a:r>
              <a:rPr lang="en-US" sz="2200" b="0" i="0" u="none" strike="noStrike" cap="none" baseline="0" dirty="0" smtClean="0">
                <a:solidFill>
                  <a:srgbClr val="222222"/>
                </a:solidFill>
                <a:latin typeface="Calibri"/>
                <a:ea typeface="Calibri"/>
                <a:cs typeface="Calibri"/>
                <a:sym typeface="Calibri"/>
              </a:rPr>
              <a:t>Why</a:t>
            </a:r>
            <a:r>
              <a:rPr lang="en-US" sz="2200" b="0" i="0" u="none" strike="noStrike" cap="none" dirty="0" smtClean="0">
                <a:solidFill>
                  <a:srgbClr val="222222"/>
                </a:solidFill>
                <a:latin typeface="Calibri"/>
                <a:ea typeface="Calibri"/>
                <a:cs typeface="Calibri"/>
                <a:sym typeface="Calibri"/>
              </a:rPr>
              <a:t> doesn’t </a:t>
            </a:r>
            <a:r>
              <a:rPr lang="en-US" sz="2200" dirty="0" smtClean="0">
                <a:solidFill>
                  <a:srgbClr val="222222"/>
                </a:solidFill>
                <a:latin typeface="Calibri"/>
                <a:ea typeface="Calibri"/>
                <a:cs typeface="Calibri"/>
                <a:sym typeface="Calibri"/>
              </a:rPr>
              <a:t>the argument work?</a:t>
            </a:r>
          </a:p>
          <a:p>
            <a:pPr marL="457200" indent="-457200">
              <a:spcBef>
                <a:spcPts val="1200"/>
              </a:spcBef>
              <a:buClr>
                <a:srgbClr val="222222"/>
              </a:buClr>
              <a:buSzPct val="100000"/>
              <a:buFont typeface="Calibri"/>
              <a:buChar char="•"/>
            </a:pPr>
            <a:r>
              <a:rPr lang="en-US" sz="2200" b="0" i="0" u="none" strike="noStrike" cap="none" baseline="0" dirty="0" smtClean="0">
                <a:solidFill>
                  <a:srgbClr val="222222"/>
                </a:solidFill>
                <a:latin typeface="Calibri"/>
                <a:ea typeface="Calibri"/>
                <a:cs typeface="Calibri"/>
                <a:sym typeface="Calibri"/>
              </a:rPr>
              <a:t>Is the</a:t>
            </a:r>
            <a:r>
              <a:rPr lang="en-US" sz="2200" b="0" i="0" u="none" strike="noStrike" cap="none" dirty="0" smtClean="0">
                <a:solidFill>
                  <a:srgbClr val="222222"/>
                </a:solidFill>
                <a:latin typeface="Calibri"/>
                <a:ea typeface="Calibri"/>
                <a:cs typeface="Calibri"/>
                <a:sym typeface="Calibri"/>
              </a:rPr>
              <a:t> source valid? Outdated?</a:t>
            </a:r>
          </a:p>
          <a:p>
            <a:pPr marL="457200" indent="-457200">
              <a:spcBef>
                <a:spcPts val="1200"/>
              </a:spcBef>
              <a:buClr>
                <a:srgbClr val="222222"/>
              </a:buClr>
              <a:buSzPct val="100000"/>
              <a:buFont typeface="Calibri"/>
              <a:buChar char="•"/>
            </a:pPr>
            <a:r>
              <a:rPr lang="en-US" sz="2200" dirty="0" smtClean="0">
                <a:solidFill>
                  <a:srgbClr val="222222"/>
                </a:solidFill>
                <a:latin typeface="Calibri"/>
                <a:ea typeface="Calibri"/>
                <a:cs typeface="Calibri"/>
                <a:sym typeface="Calibri"/>
              </a:rPr>
              <a:t>Does the evidence actually support the claim?</a:t>
            </a:r>
          </a:p>
          <a:p>
            <a:pPr marL="457200" indent="-457200">
              <a:spcBef>
                <a:spcPts val="1200"/>
              </a:spcBef>
              <a:buClr>
                <a:srgbClr val="222222"/>
              </a:buClr>
              <a:buSzPct val="100000"/>
              <a:buFont typeface="Calibri"/>
              <a:buChar char="•"/>
            </a:pPr>
            <a:endParaRPr lang="en-US" sz="2200" b="0" i="0" u="none" strike="noStrike" cap="none" dirty="0" smtClean="0">
              <a:solidFill>
                <a:srgbClr val="222222"/>
              </a:solidFill>
              <a:latin typeface="Calibri"/>
              <a:ea typeface="Calibri"/>
              <a:cs typeface="Calibri"/>
              <a:sym typeface="Calibri"/>
            </a:endParaRPr>
          </a:p>
          <a:p>
            <a:pPr marL="457200" indent="-457200">
              <a:spcBef>
                <a:spcPts val="1200"/>
              </a:spcBef>
              <a:buClr>
                <a:srgbClr val="222222"/>
              </a:buClr>
              <a:buSzPct val="100000"/>
              <a:buFont typeface="Calibri"/>
              <a:buChar char="•"/>
            </a:pPr>
            <a:endParaRPr lang="en-US" sz="2200" b="0" i="0" u="none" strike="noStrike" cap="none" baseline="0" dirty="0" smtClean="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6378081" y="4105693"/>
            <a:ext cx="2557957" cy="2549106"/>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smtClean="0">
                <a:solidFill>
                  <a:srgbClr val="786F68"/>
                </a:solidFill>
                <a:latin typeface="Trebuchet MS"/>
                <a:ea typeface="Trebuchet MS"/>
                <a:cs typeface="Trebuchet MS"/>
                <a:sym typeface="Trebuchet MS"/>
              </a:rPr>
              <a:t>Other Possible Answers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Calibri"/>
              <a:buNone/>
            </a:pPr>
            <a:endParaRPr lang="en-US" sz="2200" b="1" dirty="0" smtClean="0">
              <a:solidFill>
                <a:schemeClr val="accent2"/>
              </a:solidFill>
              <a:latin typeface="Calibri"/>
              <a:ea typeface="Calibri"/>
              <a:cs typeface="Calibri"/>
              <a:sym typeface="Calibri"/>
            </a:endParaRPr>
          </a:p>
          <a:p>
            <a:pPr marL="457200" marR="0" lvl="0" indent="-457200" algn="l" rtl="0">
              <a:lnSpc>
                <a:spcPct val="100000"/>
              </a:lnSpc>
              <a:spcBef>
                <a:spcPts val="1200"/>
              </a:spcBef>
              <a:spcAft>
                <a:spcPts val="0"/>
              </a:spcAft>
              <a:buClr>
                <a:srgbClr val="222222"/>
              </a:buClr>
              <a:buSzPct val="100000"/>
              <a:buFont typeface="Calibri"/>
              <a:buChar char="•"/>
            </a:pPr>
            <a:r>
              <a:rPr lang="en-US" sz="3000" b="0" i="0" u="none" strike="noStrike" cap="none" baseline="0" dirty="0" smtClean="0">
                <a:solidFill>
                  <a:srgbClr val="222222"/>
                </a:solidFill>
                <a:latin typeface="Calibri"/>
                <a:ea typeface="Calibri"/>
                <a:cs typeface="Calibri"/>
                <a:sym typeface="Calibri"/>
              </a:rPr>
              <a:t>Qualifiers</a:t>
            </a:r>
          </a:p>
          <a:p>
            <a:pPr marL="457200" marR="0" lvl="0" indent="-457200" algn="l" rtl="0">
              <a:lnSpc>
                <a:spcPct val="100000"/>
              </a:lnSpc>
              <a:spcBef>
                <a:spcPts val="1200"/>
              </a:spcBef>
              <a:spcAft>
                <a:spcPts val="0"/>
              </a:spcAft>
              <a:buClr>
                <a:srgbClr val="222222"/>
              </a:buClr>
              <a:buSzPct val="100000"/>
              <a:buFont typeface="Calibri"/>
              <a:buChar char="•"/>
            </a:pPr>
            <a:r>
              <a:rPr lang="en-US" sz="3000" dirty="0" smtClean="0">
                <a:solidFill>
                  <a:srgbClr val="222222"/>
                </a:solidFill>
                <a:latin typeface="Calibri"/>
                <a:ea typeface="Calibri"/>
                <a:cs typeface="Calibri"/>
                <a:sym typeface="Calibri"/>
              </a:rPr>
              <a:t>Reservations or Exceptions</a:t>
            </a:r>
          </a:p>
          <a:p>
            <a:pPr marL="457200" marR="0" lvl="0" indent="-457200" algn="l" rtl="0">
              <a:lnSpc>
                <a:spcPct val="100000"/>
              </a:lnSpc>
              <a:spcBef>
                <a:spcPts val="1200"/>
              </a:spcBef>
              <a:spcAft>
                <a:spcPts val="0"/>
              </a:spcAft>
              <a:buClr>
                <a:srgbClr val="222222"/>
              </a:buClr>
              <a:buSzPct val="100000"/>
              <a:buFont typeface="Calibri"/>
              <a:buChar char="•"/>
            </a:pPr>
            <a:r>
              <a:rPr lang="en-US" sz="3000" b="0" i="0" u="none" strike="noStrike" cap="none" dirty="0" smtClean="0">
                <a:solidFill>
                  <a:srgbClr val="222222"/>
                </a:solidFill>
                <a:latin typeface="Calibri"/>
                <a:ea typeface="Calibri"/>
                <a:cs typeface="Calibri"/>
                <a:sym typeface="Calibri"/>
              </a:rPr>
              <a:t>Opposite Examples</a:t>
            </a:r>
          </a:p>
          <a:p>
            <a:pPr marL="457200" marR="0" lvl="0" indent="-457200" algn="l" rtl="0">
              <a:lnSpc>
                <a:spcPct val="100000"/>
              </a:lnSpc>
              <a:spcBef>
                <a:spcPts val="1200"/>
              </a:spcBef>
              <a:spcAft>
                <a:spcPts val="0"/>
              </a:spcAft>
              <a:buClr>
                <a:srgbClr val="222222"/>
              </a:buClr>
              <a:buSzPct val="100000"/>
              <a:buFont typeface="Calibri"/>
              <a:buChar char="•"/>
            </a:pPr>
            <a:endParaRPr lang="en-US" sz="2200" b="0" i="0" u="none" strike="noStrike" cap="none" dirty="0" smtClean="0">
              <a:solidFill>
                <a:srgbClr val="222222"/>
              </a:solidFill>
              <a:latin typeface="Calibri"/>
              <a:ea typeface="Calibri"/>
              <a:cs typeface="Calibri"/>
              <a:sym typeface="Calibri"/>
            </a:endParaRPr>
          </a:p>
          <a:p>
            <a:pPr marL="457200" indent="-457200">
              <a:spcBef>
                <a:spcPts val="1200"/>
              </a:spcBef>
              <a:buClr>
                <a:srgbClr val="222222"/>
              </a:buClr>
              <a:buSzPct val="100000"/>
              <a:buFont typeface="Calibri"/>
              <a:buChar char="•"/>
            </a:pPr>
            <a:endParaRPr lang="en-US" sz="2200" b="0" i="0" u="none" strike="noStrike" cap="none" baseline="0" dirty="0" smtClean="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3" name="Picture 2"/>
          <p:cNvPicPr>
            <a:picLocks noChangeAspect="1"/>
          </p:cNvPicPr>
          <p:nvPr/>
        </p:nvPicPr>
        <p:blipFill>
          <a:blip r:embed="rId4"/>
          <a:stretch>
            <a:fillRect/>
          </a:stretch>
        </p:blipFill>
        <p:spPr>
          <a:xfrm>
            <a:off x="5531511" y="3119602"/>
            <a:ext cx="3612489" cy="3189122"/>
          </a:xfrm>
          <a:prstGeom prst="rect">
            <a:avLst/>
          </a:prstGeom>
        </p:spPr>
      </p:pic>
    </p:spTree>
    <p:extLst>
      <p:ext uri="{BB962C8B-B14F-4D97-AF65-F5344CB8AC3E}">
        <p14:creationId xmlns:p14="http://schemas.microsoft.com/office/powerpoint/2010/main" val="84641931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Shape 267"/>
          <p:cNvSpPr txBox="1"/>
          <p:nvPr/>
        </p:nvSpPr>
        <p:spPr>
          <a:xfrm>
            <a:off x="457200" y="1887856"/>
            <a:ext cx="8229600" cy="243363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6000" b="0" i="0" u="none" strike="noStrike" cap="none" baseline="0" dirty="0">
                <a:solidFill>
                  <a:srgbClr val="008EC8"/>
                </a:solidFill>
                <a:latin typeface="Trebuchet MS"/>
                <a:ea typeface="Trebuchet MS"/>
                <a:cs typeface="Trebuchet MS"/>
                <a:sym typeface="Trebuchet MS"/>
              </a:rPr>
              <a:t>Questions?</a:t>
            </a:r>
          </a:p>
        </p:txBody>
      </p:sp>
      <p:pic>
        <p:nvPicPr>
          <p:cNvPr id="268" name="Shape 268"/>
          <p:cNvPicPr preferRelativeResize="0"/>
          <p:nvPr/>
        </p:nvPicPr>
        <p:blipFill rotWithShape="1">
          <a:blip r:embed="rId3">
            <a:alphaModFix/>
          </a:blip>
          <a:srcRect/>
          <a:stretch/>
        </p:blipFill>
        <p:spPr>
          <a:xfrm>
            <a:off x="207962" y="6113462"/>
            <a:ext cx="1408111" cy="54133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1185862" y="1892300"/>
            <a:ext cx="6756400" cy="259873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NFL">
  <a:themeElements>
    <a:clrScheme name="NFL">
      <a:dk1>
        <a:srgbClr val="423A36"/>
      </a:dk1>
      <a:lt1>
        <a:srgbClr val="FFFFFF"/>
      </a:lt1>
      <a:dk2>
        <a:srgbClr val="786F68"/>
      </a:dk2>
      <a:lt2>
        <a:srgbClr val="D3CEC5"/>
      </a:lt2>
      <a:accent1>
        <a:srgbClr val="DB552A"/>
      </a:accent1>
      <a:accent2>
        <a:srgbClr val="008EC8"/>
      </a:accent2>
      <a:accent3>
        <a:srgbClr val="951528"/>
      </a:accent3>
      <a:accent4>
        <a:srgbClr val="F5BB34"/>
      </a:accent4>
      <a:accent5>
        <a:srgbClr val="DB552A"/>
      </a:accent5>
      <a:accent6>
        <a:srgbClr val="008EC8"/>
      </a:accent6>
      <a:hlink>
        <a:srgbClr val="DB552A"/>
      </a:hlink>
      <a:folHlink>
        <a:srgbClr val="9515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569</Words>
  <Application>Microsoft Macintosh PowerPoint</Application>
  <PresentationFormat>On-screen Show (4:3)</PresentationFormat>
  <Paragraphs>32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Times New Roman</vt:lpstr>
      <vt:lpstr>Trebuchet MS</vt:lpstr>
      <vt:lpstr>Arial</vt:lpstr>
      <vt:lpstr>NFL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Renee Motter</dc:creator>
  <cp:lastModifiedBy>Pam McComas</cp:lastModifiedBy>
  <cp:revision>7</cp:revision>
  <dcterms:created xsi:type="dcterms:W3CDTF">2014-10-15T13:29:47Z</dcterms:created>
  <dcterms:modified xsi:type="dcterms:W3CDTF">2017-07-07T02:43:29Z</dcterms:modified>
</cp:coreProperties>
</file>