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58" r:id="rId3"/>
    <p:sldId id="259" r:id="rId4"/>
    <p:sldId id="260" r:id="rId5"/>
    <p:sldId id="261" r:id="rId6"/>
    <p:sldId id="262" r:id="rId7"/>
    <p:sldId id="264" r:id="rId8"/>
    <p:sldId id="26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279" autoAdjust="0"/>
    <p:restoredTop sz="94660"/>
  </p:normalViewPr>
  <p:slideViewPr>
    <p:cSldViewPr snapToGrid="0">
      <p:cViewPr varScale="1">
        <p:scale>
          <a:sx n="74" d="100"/>
          <a:sy n="74" d="100"/>
        </p:scale>
        <p:origin x="200" y="6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DF5475-40C9-434D-958A-468538D634B1}" type="datetimeFigureOut">
              <a:rPr lang="en-US" smtClean="0"/>
              <a:t>7/27/17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D22627-27BB-41B2-AC1D-87A8B0F5506C}" type="slidenum">
              <a:rPr lang="en-US" smtClean="0"/>
              <a:t>‹#›</a:t>
            </a:fld>
            <a:endParaRPr lang="en-US"/>
          </a:p>
        </p:txBody>
      </p:sp>
    </p:spTree>
    <p:extLst>
      <p:ext uri="{BB962C8B-B14F-4D97-AF65-F5344CB8AC3E}">
        <p14:creationId xmlns:p14="http://schemas.microsoft.com/office/powerpoint/2010/main" val="1226477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95" name="Shape 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39686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07" name="Shape 1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97263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13" name="Shape 1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6241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19" name="Shape 1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36690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25" name="Shape 1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47809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31" name="Shape 13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242809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49" name="Shape 1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65926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7/27/17</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7/27/17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7/27/17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7/27/17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7/27/17</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7/27/17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7/27/17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7/27/17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7/27/17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7/27/17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7/27/17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7/27/17</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cap="none" dirty="0">
                <a:solidFill>
                  <a:schemeClr val="dk2"/>
                </a:solidFill>
                <a:latin typeface="Source Sans Pro"/>
                <a:ea typeface="Source Sans Pro"/>
                <a:cs typeface="Source Sans Pro"/>
                <a:sym typeface="Source Sans Pro"/>
              </a:rPr>
              <a:t>BASICS OF </a:t>
            </a:r>
            <a:r>
              <a:rPr lang="en-US" cap="none" dirty="0" smtClean="0">
                <a:solidFill>
                  <a:schemeClr val="dk2"/>
                </a:solidFill>
                <a:latin typeface="Source Sans Pro"/>
                <a:ea typeface="Source Sans Pro"/>
                <a:cs typeface="Source Sans Pro"/>
                <a:sym typeface="Source Sans Pro"/>
              </a:rPr>
              <a:t>CRITIQUES</a:t>
            </a:r>
            <a:endParaRPr lang="en-US" dirty="0"/>
          </a:p>
        </p:txBody>
      </p:sp>
      <p:sp>
        <p:nvSpPr>
          <p:cNvPr id="3" name="Subtitle 2"/>
          <p:cNvSpPr>
            <a:spLocks noGrp="1"/>
          </p:cNvSpPr>
          <p:nvPr>
            <p:ph type="subTitle" idx="1"/>
          </p:nvPr>
        </p:nvSpPr>
        <p:spPr/>
        <p:txBody>
          <a:bodyPr/>
          <a:lstStyle/>
          <a:p>
            <a:endParaRPr lang="en-US"/>
          </a:p>
        </p:txBody>
      </p:sp>
      <p:pic>
        <p:nvPicPr>
          <p:cNvPr id="5" name="Shape 275"/>
          <p:cNvPicPr preferRelativeResize="0">
            <a:picLocks noChangeAspect="1"/>
          </p:cNvPicPr>
          <p:nvPr/>
        </p:nvPicPr>
        <p:blipFill rotWithShape="1">
          <a:blip r:embed="rId2">
            <a:alphaModFix/>
          </a:blip>
          <a:srcRect/>
          <a:stretch/>
        </p:blipFill>
        <p:spPr>
          <a:xfrm>
            <a:off x="4824531" y="92437"/>
            <a:ext cx="3378200" cy="1299369"/>
          </a:xfrm>
          <a:prstGeom prst="rect">
            <a:avLst/>
          </a:prstGeom>
          <a:noFill/>
          <a:ln>
            <a:noFill/>
          </a:ln>
        </p:spPr>
      </p:pic>
    </p:spTree>
    <p:extLst>
      <p:ext uri="{BB962C8B-B14F-4D97-AF65-F5344CB8AC3E}">
        <p14:creationId xmlns:p14="http://schemas.microsoft.com/office/powerpoint/2010/main" val="221274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1828800" y="207685"/>
            <a:ext cx="8686800" cy="680212"/>
          </a:xfrm>
          <a:prstGeom prst="rect">
            <a:avLst/>
          </a:prstGeom>
          <a:noFill/>
          <a:ln>
            <a:noFill/>
          </a:ln>
        </p:spPr>
        <p:txBody>
          <a:bodyPr vert="horz" lIns="91425" tIns="45700" rIns="91425" bIns="45700" rtlCol="0" anchor="ctr" anchorCtr="0">
            <a:noAutofit/>
          </a:bodyPr>
          <a:lstStyle/>
          <a:p>
            <a:pPr>
              <a:spcBef>
                <a:spcPts val="0"/>
              </a:spcBef>
              <a:buClr>
                <a:schemeClr val="dk2"/>
              </a:buClr>
              <a:buSzPct val="25000"/>
            </a:pPr>
            <a:r>
              <a:rPr lang="en-US" sz="3600">
                <a:solidFill>
                  <a:schemeClr val="dk2"/>
                </a:solidFill>
                <a:latin typeface="Source Sans Pro"/>
                <a:ea typeface="Source Sans Pro"/>
                <a:cs typeface="Source Sans Pro"/>
                <a:sym typeface="Source Sans Pro"/>
              </a:rPr>
              <a:t>WHAT IS A CRITIQUE? 	</a:t>
            </a:r>
          </a:p>
        </p:txBody>
      </p:sp>
      <p:sp>
        <p:nvSpPr>
          <p:cNvPr id="98" name="Shape 98"/>
          <p:cNvSpPr txBox="1">
            <a:spLocks noGrp="1"/>
          </p:cNvSpPr>
          <p:nvPr>
            <p:ph type="body" idx="1"/>
          </p:nvPr>
        </p:nvSpPr>
        <p:spPr>
          <a:xfrm>
            <a:off x="1828800" y="1086678"/>
            <a:ext cx="8686800" cy="4664765"/>
          </a:xfrm>
          <a:prstGeom prst="rect">
            <a:avLst/>
          </a:prstGeom>
          <a:noFill/>
          <a:ln>
            <a:noFill/>
          </a:ln>
        </p:spPr>
        <p:txBody>
          <a:bodyPr vert="horz" lIns="91425" tIns="45700" rIns="91425" bIns="45700" rtlCol="0" anchor="t" anchorCtr="0">
            <a:noAutofit/>
          </a:bodyPr>
          <a:lstStyle/>
          <a:p>
            <a:pPr marL="0" indent="0">
              <a:lnSpc>
                <a:spcPct val="90000"/>
              </a:lnSpc>
              <a:spcBef>
                <a:spcPts val="0"/>
              </a:spcBef>
              <a:spcAft>
                <a:spcPts val="0"/>
              </a:spcAft>
              <a:buClr>
                <a:schemeClr val="accent1"/>
              </a:buClr>
              <a:buSzPct val="70000"/>
              <a:buNone/>
            </a:pPr>
            <a:r>
              <a:rPr lang="en-US" sz="3000" smtClean="0">
                <a:solidFill>
                  <a:schemeClr val="dk2"/>
                </a:solidFill>
                <a:sym typeface="Source Sans Pro"/>
              </a:rPr>
              <a:t>It </a:t>
            </a:r>
            <a:r>
              <a:rPr lang="en-US" sz="3000" dirty="0">
                <a:solidFill>
                  <a:schemeClr val="dk2"/>
                </a:solidFill>
                <a:sym typeface="Source Sans Pro"/>
              </a:rPr>
              <a:t>is a philosophical argument against the affirmative. </a:t>
            </a:r>
          </a:p>
          <a:p>
            <a:pPr marL="0" indent="0">
              <a:lnSpc>
                <a:spcPct val="90000"/>
              </a:lnSpc>
              <a:spcBef>
                <a:spcPts val="640"/>
              </a:spcBef>
              <a:spcAft>
                <a:spcPts val="0"/>
              </a:spcAft>
              <a:buClr>
                <a:schemeClr val="accent1"/>
              </a:buClr>
              <a:buSzPct val="70000"/>
              <a:buNone/>
            </a:pPr>
            <a:endParaRPr lang="en-US" sz="3000" dirty="0" smtClean="0">
              <a:solidFill>
                <a:schemeClr val="dk2"/>
              </a:solidFill>
              <a:sym typeface="Source Sans Pro"/>
            </a:endParaRPr>
          </a:p>
          <a:p>
            <a:pPr marL="0" indent="0">
              <a:lnSpc>
                <a:spcPct val="90000"/>
              </a:lnSpc>
              <a:spcBef>
                <a:spcPts val="640"/>
              </a:spcBef>
              <a:spcAft>
                <a:spcPts val="0"/>
              </a:spcAft>
              <a:buClr>
                <a:schemeClr val="accent1"/>
              </a:buClr>
              <a:buSzPct val="70000"/>
              <a:buNone/>
            </a:pPr>
            <a:r>
              <a:rPr lang="en-US" sz="3000" dirty="0" smtClean="0">
                <a:solidFill>
                  <a:schemeClr val="dk2"/>
                </a:solidFill>
                <a:sym typeface="Source Sans Pro"/>
              </a:rPr>
              <a:t>For </a:t>
            </a:r>
            <a:r>
              <a:rPr lang="en-US" sz="3000" dirty="0">
                <a:solidFill>
                  <a:schemeClr val="dk2"/>
                </a:solidFill>
                <a:sym typeface="Source Sans Pro"/>
              </a:rPr>
              <a:t>instance, imagine that a team use a racist stereotype in their 1AC.  It might not be a reason why the </a:t>
            </a:r>
            <a:r>
              <a:rPr lang="en-US" sz="3000" i="1" u="sng" dirty="0">
                <a:solidFill>
                  <a:schemeClr val="dk2"/>
                </a:solidFill>
                <a:sym typeface="Source Sans Pro"/>
              </a:rPr>
              <a:t>plan</a:t>
            </a:r>
            <a:r>
              <a:rPr lang="en-US" sz="3000" dirty="0">
                <a:solidFill>
                  <a:schemeClr val="dk2"/>
                </a:solidFill>
                <a:sym typeface="Source Sans Pro"/>
              </a:rPr>
              <a:t> </a:t>
            </a:r>
            <a:r>
              <a:rPr lang="en-US" sz="3000" dirty="0"/>
              <a:t>i</a:t>
            </a:r>
            <a:r>
              <a:rPr lang="en-US" sz="3000" dirty="0">
                <a:solidFill>
                  <a:schemeClr val="dk2"/>
                </a:solidFill>
                <a:sym typeface="Source Sans Pro"/>
              </a:rPr>
              <a:t>s a bad idea but might it be a reason why the team should lose the debate</a:t>
            </a:r>
            <a:r>
              <a:rPr lang="en-US" sz="3000" dirty="0" smtClean="0">
                <a:solidFill>
                  <a:schemeClr val="dk2"/>
                </a:solidFill>
                <a:sym typeface="Source Sans Pro"/>
              </a:rPr>
              <a:t>?</a:t>
            </a:r>
          </a:p>
          <a:p>
            <a:pPr marL="0" indent="0">
              <a:lnSpc>
                <a:spcPct val="90000"/>
              </a:lnSpc>
              <a:spcBef>
                <a:spcPts val="640"/>
              </a:spcBef>
              <a:spcAft>
                <a:spcPts val="0"/>
              </a:spcAft>
              <a:buClr>
                <a:schemeClr val="accent1"/>
              </a:buClr>
              <a:buSzPct val="70000"/>
              <a:buNone/>
            </a:pPr>
            <a:endParaRPr lang="en-US" sz="3000" dirty="0">
              <a:solidFill>
                <a:schemeClr val="dk2"/>
              </a:solidFill>
              <a:sym typeface="Source Sans Pro"/>
            </a:endParaRPr>
          </a:p>
          <a:p>
            <a:pPr marL="0" indent="0">
              <a:lnSpc>
                <a:spcPct val="90000"/>
              </a:lnSpc>
              <a:spcBef>
                <a:spcPts val="640"/>
              </a:spcBef>
              <a:buClr>
                <a:schemeClr val="accent1"/>
              </a:buClr>
              <a:buSzPct val="70000"/>
              <a:buNone/>
            </a:pPr>
            <a:r>
              <a:rPr lang="en-US" sz="3000" dirty="0">
                <a:solidFill>
                  <a:schemeClr val="dk2"/>
                </a:solidFill>
                <a:sym typeface="Source Sans Pro"/>
              </a:rPr>
              <a:t>Or, what philosophical objection would anti-capitalists make to the resolution? </a:t>
            </a:r>
          </a:p>
        </p:txBody>
      </p:sp>
      <p:pic>
        <p:nvPicPr>
          <p:cNvPr id="5" name="Shape 70"/>
          <p:cNvPicPr preferRelativeResize="0"/>
          <p:nvPr/>
        </p:nvPicPr>
        <p:blipFill rotWithShape="1">
          <a:blip r:embed="rId3">
            <a:alphaModFix/>
          </a:blip>
          <a:srcRect/>
          <a:stretch/>
        </p:blipFill>
        <p:spPr>
          <a:xfrm>
            <a:off x="1124744" y="5838583"/>
            <a:ext cx="1408111" cy="541337"/>
          </a:xfrm>
          <a:prstGeom prst="rect">
            <a:avLst/>
          </a:prstGeom>
          <a:noFill/>
          <a:ln>
            <a:noFill/>
          </a:ln>
        </p:spPr>
      </p:pic>
    </p:spTree>
    <p:extLst>
      <p:ext uri="{BB962C8B-B14F-4D97-AF65-F5344CB8AC3E}">
        <p14:creationId xmlns:p14="http://schemas.microsoft.com/office/powerpoint/2010/main" val="180255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1828800" y="159027"/>
            <a:ext cx="8686800" cy="1020416"/>
          </a:xfrm>
          <a:prstGeom prst="rect">
            <a:avLst/>
          </a:prstGeom>
          <a:noFill/>
          <a:ln>
            <a:noFill/>
          </a:ln>
        </p:spPr>
        <p:txBody>
          <a:bodyPr vert="horz" lIns="91425" tIns="45700" rIns="91425" bIns="45700" rtlCol="0" anchor="ctr" anchorCtr="0">
            <a:noAutofit/>
          </a:bodyPr>
          <a:lstStyle/>
          <a:p>
            <a:pPr>
              <a:spcBef>
                <a:spcPts val="0"/>
              </a:spcBef>
              <a:buClr>
                <a:schemeClr val="dk2"/>
              </a:buClr>
              <a:buSzPct val="25000"/>
            </a:pPr>
            <a:r>
              <a:rPr lang="en-US" sz="3600">
                <a:solidFill>
                  <a:schemeClr val="dk2"/>
                </a:solidFill>
                <a:latin typeface="Source Sans Pro"/>
                <a:ea typeface="Source Sans Pro"/>
                <a:cs typeface="Source Sans Pro"/>
                <a:sym typeface="Source Sans Pro"/>
              </a:rPr>
              <a:t>WHAT IS THE STRUCTURE OF A CRITIQUE?</a:t>
            </a:r>
          </a:p>
        </p:txBody>
      </p:sp>
      <p:sp>
        <p:nvSpPr>
          <p:cNvPr id="110" name="Shape 110"/>
          <p:cNvSpPr txBox="1">
            <a:spLocks noGrp="1"/>
          </p:cNvSpPr>
          <p:nvPr>
            <p:ph type="body" idx="1"/>
          </p:nvPr>
        </p:nvSpPr>
        <p:spPr>
          <a:xfrm>
            <a:off x="1631577" y="1295402"/>
            <a:ext cx="9986682" cy="4416286"/>
          </a:xfrm>
          <a:prstGeom prst="rect">
            <a:avLst/>
          </a:prstGeom>
          <a:noFill/>
          <a:ln>
            <a:noFill/>
          </a:ln>
        </p:spPr>
        <p:txBody>
          <a:bodyPr vert="horz" lIns="91425" tIns="45700" rIns="91425" bIns="45700" rtlCol="0" anchor="t" anchorCtr="0">
            <a:noAutofit/>
          </a:bodyPr>
          <a:lstStyle/>
          <a:p>
            <a:pPr marL="457200" lvl="1" indent="0">
              <a:spcBef>
                <a:spcPts val="560"/>
              </a:spcBef>
              <a:spcAft>
                <a:spcPts val="0"/>
              </a:spcAft>
              <a:buClr>
                <a:schemeClr val="accent1"/>
              </a:buClr>
              <a:buSzPct val="70000"/>
              <a:buNone/>
            </a:pPr>
            <a:r>
              <a:rPr lang="en-US" sz="3600" b="1" i="0" dirty="0" smtClean="0">
                <a:solidFill>
                  <a:schemeClr val="dk2"/>
                </a:solidFill>
                <a:latin typeface="Source Sans Pro"/>
                <a:ea typeface="Source Sans Pro"/>
                <a:cs typeface="Source Sans Pro"/>
                <a:sym typeface="Source Sans Pro"/>
              </a:rPr>
              <a:t>Link</a:t>
            </a:r>
            <a:r>
              <a:rPr lang="en-US" sz="3600" b="1" i="0" dirty="0">
                <a:solidFill>
                  <a:schemeClr val="dk2"/>
                </a:solidFill>
                <a:latin typeface="Source Sans Pro"/>
                <a:ea typeface="Source Sans Pro"/>
                <a:cs typeface="Source Sans Pro"/>
                <a:sym typeface="Source Sans Pro"/>
              </a:rPr>
              <a:t>:</a:t>
            </a:r>
            <a:r>
              <a:rPr lang="en-US" sz="3600" i="0" dirty="0">
                <a:solidFill>
                  <a:schemeClr val="dk2"/>
                </a:solidFill>
                <a:latin typeface="Source Sans Pro"/>
                <a:ea typeface="Source Sans Pro"/>
                <a:cs typeface="Source Sans Pro"/>
                <a:sym typeface="Source Sans Pro"/>
              </a:rPr>
              <a:t> </a:t>
            </a:r>
            <a:r>
              <a:rPr lang="en-US" sz="3600" i="0" dirty="0" smtClean="0">
                <a:solidFill>
                  <a:schemeClr val="dk2"/>
                </a:solidFill>
                <a:latin typeface="Source Sans Pro"/>
                <a:ea typeface="Source Sans Pro"/>
                <a:cs typeface="Source Sans Pro"/>
                <a:sym typeface="Source Sans Pro"/>
              </a:rPr>
              <a:t> An </a:t>
            </a:r>
            <a:r>
              <a:rPr lang="en-US" sz="3600" i="0" dirty="0">
                <a:solidFill>
                  <a:schemeClr val="dk2"/>
                </a:solidFill>
                <a:latin typeface="Source Sans Pro"/>
                <a:ea typeface="Source Sans Pro"/>
                <a:cs typeface="Source Sans Pro"/>
                <a:sym typeface="Source Sans Pro"/>
              </a:rPr>
              <a:t>argument about why some component of the affirmative case violates a philosophical principle</a:t>
            </a:r>
            <a:r>
              <a:rPr lang="en-US" sz="3600" i="0" dirty="0" smtClean="0">
                <a:solidFill>
                  <a:schemeClr val="dk2"/>
                </a:solidFill>
                <a:latin typeface="Source Sans Pro"/>
                <a:ea typeface="Source Sans Pro"/>
                <a:cs typeface="Source Sans Pro"/>
                <a:sym typeface="Source Sans Pro"/>
              </a:rPr>
              <a:t>.</a:t>
            </a:r>
          </a:p>
          <a:p>
            <a:pPr marL="457200" lvl="1" indent="0">
              <a:spcBef>
                <a:spcPts val="560"/>
              </a:spcBef>
              <a:spcAft>
                <a:spcPts val="0"/>
              </a:spcAft>
              <a:buClr>
                <a:schemeClr val="accent1"/>
              </a:buClr>
              <a:buSzPct val="70000"/>
              <a:buNone/>
            </a:pPr>
            <a:r>
              <a:rPr lang="en-US" sz="3600" b="1" i="0" dirty="0" smtClean="0">
                <a:solidFill>
                  <a:schemeClr val="dk2"/>
                </a:solidFill>
                <a:latin typeface="Source Sans Pro"/>
                <a:ea typeface="Source Sans Pro"/>
                <a:cs typeface="Source Sans Pro"/>
                <a:sym typeface="Source Sans Pro"/>
              </a:rPr>
              <a:t>Impact</a:t>
            </a:r>
            <a:r>
              <a:rPr lang="en-US" sz="3600" b="1" i="0" dirty="0">
                <a:solidFill>
                  <a:schemeClr val="dk2"/>
                </a:solidFill>
                <a:latin typeface="Source Sans Pro"/>
                <a:ea typeface="Source Sans Pro"/>
                <a:cs typeface="Source Sans Pro"/>
                <a:sym typeface="Source Sans Pro"/>
              </a:rPr>
              <a:t>:</a:t>
            </a:r>
            <a:r>
              <a:rPr lang="en-US" sz="3600" i="0" dirty="0">
                <a:solidFill>
                  <a:schemeClr val="dk2"/>
                </a:solidFill>
                <a:latin typeface="Source Sans Pro"/>
                <a:ea typeface="Source Sans Pro"/>
                <a:cs typeface="Source Sans Pro"/>
                <a:sym typeface="Source Sans Pro"/>
              </a:rPr>
              <a:t> Reasons why violating that philosophical principle is bad</a:t>
            </a:r>
            <a:r>
              <a:rPr lang="en-US" sz="3600" i="0" dirty="0" smtClean="0">
                <a:solidFill>
                  <a:schemeClr val="dk2"/>
                </a:solidFill>
                <a:latin typeface="Source Sans Pro"/>
                <a:ea typeface="Source Sans Pro"/>
                <a:cs typeface="Source Sans Pro"/>
                <a:sym typeface="Source Sans Pro"/>
              </a:rPr>
              <a:t>.</a:t>
            </a:r>
          </a:p>
          <a:p>
            <a:pPr marL="457200" lvl="1" indent="0">
              <a:spcBef>
                <a:spcPts val="560"/>
              </a:spcBef>
              <a:buClr>
                <a:schemeClr val="accent1"/>
              </a:buClr>
              <a:buSzPct val="70000"/>
              <a:buNone/>
            </a:pPr>
            <a:r>
              <a:rPr lang="en-US" sz="3600" b="1" i="0" dirty="0" smtClean="0">
                <a:solidFill>
                  <a:schemeClr val="dk2"/>
                </a:solidFill>
                <a:latin typeface="Source Sans Pro"/>
                <a:ea typeface="Source Sans Pro"/>
                <a:cs typeface="Source Sans Pro"/>
                <a:sym typeface="Source Sans Pro"/>
              </a:rPr>
              <a:t>Alternative</a:t>
            </a:r>
            <a:r>
              <a:rPr lang="en-US" sz="3600" b="1" i="0" dirty="0">
                <a:solidFill>
                  <a:schemeClr val="dk2"/>
                </a:solidFill>
                <a:latin typeface="Source Sans Pro"/>
                <a:ea typeface="Source Sans Pro"/>
                <a:cs typeface="Source Sans Pro"/>
                <a:sym typeface="Source Sans Pro"/>
              </a:rPr>
              <a:t>:</a:t>
            </a:r>
            <a:r>
              <a:rPr lang="en-US" sz="3600" i="0" dirty="0">
                <a:solidFill>
                  <a:schemeClr val="dk2"/>
                </a:solidFill>
                <a:latin typeface="Source Sans Pro"/>
                <a:ea typeface="Source Sans Pro"/>
                <a:cs typeface="Source Sans Pro"/>
                <a:sym typeface="Source Sans Pro"/>
              </a:rPr>
              <a:t> A different philosophical principle that the negative argues would be better than the one used by the affirmative. </a:t>
            </a:r>
          </a:p>
        </p:txBody>
      </p:sp>
      <p:pic>
        <p:nvPicPr>
          <p:cNvPr id="5" name="Shape 70"/>
          <p:cNvPicPr preferRelativeResize="0"/>
          <p:nvPr/>
        </p:nvPicPr>
        <p:blipFill rotWithShape="1">
          <a:blip r:embed="rId3">
            <a:alphaModFix/>
          </a:blip>
          <a:srcRect/>
          <a:stretch/>
        </p:blipFill>
        <p:spPr>
          <a:xfrm>
            <a:off x="1217109" y="5931348"/>
            <a:ext cx="1408111" cy="541337"/>
          </a:xfrm>
          <a:prstGeom prst="rect">
            <a:avLst/>
          </a:prstGeom>
          <a:noFill/>
          <a:ln>
            <a:noFill/>
          </a:ln>
        </p:spPr>
      </p:pic>
    </p:spTree>
    <p:extLst>
      <p:ext uri="{BB962C8B-B14F-4D97-AF65-F5344CB8AC3E}">
        <p14:creationId xmlns:p14="http://schemas.microsoft.com/office/powerpoint/2010/main" val="3750115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1828800" y="120771"/>
            <a:ext cx="8686800" cy="810882"/>
          </a:xfrm>
          <a:prstGeom prst="rect">
            <a:avLst/>
          </a:prstGeom>
          <a:noFill/>
          <a:ln>
            <a:noFill/>
          </a:ln>
        </p:spPr>
        <p:txBody>
          <a:bodyPr vert="horz" lIns="91425" tIns="45700" rIns="91425" bIns="45700" rtlCol="0" anchor="ctr" anchorCtr="0">
            <a:noAutofit/>
          </a:bodyPr>
          <a:lstStyle/>
          <a:p>
            <a:pPr>
              <a:spcBef>
                <a:spcPts val="0"/>
              </a:spcBef>
              <a:buClr>
                <a:schemeClr val="dk2"/>
              </a:buClr>
              <a:buSzPct val="25000"/>
            </a:pPr>
            <a:r>
              <a:rPr lang="en-US" sz="3600">
                <a:solidFill>
                  <a:schemeClr val="dk2"/>
                </a:solidFill>
                <a:latin typeface="Source Sans Pro"/>
                <a:ea typeface="Source Sans Pro"/>
                <a:cs typeface="Source Sans Pro"/>
                <a:sym typeface="Source Sans Pro"/>
              </a:rPr>
              <a:t>EXAMPLE…</a:t>
            </a:r>
          </a:p>
        </p:txBody>
      </p:sp>
      <p:sp>
        <p:nvSpPr>
          <p:cNvPr id="116" name="Shape 116"/>
          <p:cNvSpPr txBox="1">
            <a:spLocks noGrp="1"/>
          </p:cNvSpPr>
          <p:nvPr>
            <p:ph type="body" idx="1"/>
          </p:nvPr>
        </p:nvSpPr>
        <p:spPr>
          <a:xfrm>
            <a:off x="1828800" y="931654"/>
            <a:ext cx="8686800" cy="4537494"/>
          </a:xfrm>
          <a:prstGeom prst="rect">
            <a:avLst/>
          </a:prstGeom>
          <a:noFill/>
          <a:ln>
            <a:noFill/>
          </a:ln>
        </p:spPr>
        <p:txBody>
          <a:bodyPr vert="horz" lIns="91425" tIns="45700" rIns="91425" bIns="45700" rtlCol="0" anchor="t" anchorCtr="0">
            <a:noAutofit/>
          </a:bodyPr>
          <a:lstStyle/>
          <a:p>
            <a:pPr marL="0" indent="0">
              <a:lnSpc>
                <a:spcPct val="90000"/>
              </a:lnSpc>
              <a:spcBef>
                <a:spcPts val="0"/>
              </a:spcBef>
              <a:spcAft>
                <a:spcPts val="0"/>
              </a:spcAft>
              <a:buClr>
                <a:schemeClr val="accent1"/>
              </a:buClr>
              <a:buSzPct val="70518"/>
              <a:buNone/>
            </a:pPr>
            <a:r>
              <a:rPr lang="en-US" sz="2720" dirty="0">
                <a:solidFill>
                  <a:schemeClr val="dk2"/>
                </a:solidFill>
                <a:latin typeface="Source Sans Pro"/>
                <a:ea typeface="Source Sans Pro"/>
                <a:cs typeface="Source Sans Pro"/>
                <a:sym typeface="Source Sans Pro"/>
              </a:rPr>
              <a:t>There is quiet a bit of literature that blames not individual policies (like plans to invade X nation) but “security logic” (</a:t>
            </a:r>
            <a:r>
              <a:rPr lang="en-US" sz="2720" i="1" dirty="0">
                <a:solidFill>
                  <a:schemeClr val="dk2"/>
                </a:solidFill>
                <a:latin typeface="Source Sans Pro"/>
                <a:ea typeface="Source Sans Pro"/>
                <a:cs typeface="Source Sans Pro"/>
                <a:sym typeface="Source Sans Pro"/>
              </a:rPr>
              <a:t>thinking </a:t>
            </a:r>
            <a:r>
              <a:rPr lang="en-US" sz="2720" dirty="0">
                <a:solidFill>
                  <a:schemeClr val="dk2"/>
                </a:solidFill>
                <a:latin typeface="Source Sans Pro"/>
                <a:ea typeface="Source Sans Pro"/>
                <a:cs typeface="Source Sans Pro"/>
                <a:sym typeface="Source Sans Pro"/>
              </a:rPr>
              <a:t>in military terms about the world) for warfare.  These authors call for complete pacifism.  Here is how that might look:</a:t>
            </a:r>
          </a:p>
          <a:p>
            <a:pPr marL="742950" lvl="1" indent="-285750">
              <a:lnSpc>
                <a:spcPct val="90000"/>
              </a:lnSpc>
              <a:spcBef>
                <a:spcPts val="476"/>
              </a:spcBef>
              <a:spcAft>
                <a:spcPts val="0"/>
              </a:spcAft>
              <a:buClr>
                <a:schemeClr val="accent1"/>
              </a:buClr>
              <a:buSzPct val="69416"/>
              <a:buFont typeface="Noto Sans Symbols"/>
              <a:buChar char="+"/>
            </a:pPr>
            <a:r>
              <a:rPr lang="en-US" sz="2380" i="0" dirty="0">
                <a:solidFill>
                  <a:schemeClr val="dk2"/>
                </a:solidFill>
                <a:latin typeface="Source Sans Pro"/>
                <a:ea typeface="Source Sans Pro"/>
                <a:cs typeface="Source Sans Pro"/>
                <a:sym typeface="Source Sans Pro"/>
              </a:rPr>
              <a:t>Link: The plan is used as a means to make us more secure and supposedly prevent war. </a:t>
            </a:r>
          </a:p>
          <a:p>
            <a:pPr marL="742950" lvl="1" indent="-285750">
              <a:lnSpc>
                <a:spcPct val="90000"/>
              </a:lnSpc>
              <a:spcBef>
                <a:spcPts val="476"/>
              </a:spcBef>
              <a:spcAft>
                <a:spcPts val="0"/>
              </a:spcAft>
              <a:buClr>
                <a:schemeClr val="accent1"/>
              </a:buClr>
              <a:buSzPct val="69416"/>
              <a:buFont typeface="Noto Sans Symbols"/>
              <a:buChar char="+"/>
            </a:pPr>
            <a:r>
              <a:rPr lang="en-US" sz="2380" i="0" dirty="0">
                <a:solidFill>
                  <a:schemeClr val="dk2"/>
                </a:solidFill>
                <a:latin typeface="Source Sans Pro"/>
                <a:ea typeface="Source Sans Pro"/>
                <a:cs typeface="Source Sans Pro"/>
                <a:sym typeface="Source Sans Pro"/>
              </a:rPr>
              <a:t>Impact: The quest for international security is the root cause of warfare—we will never be truly secure and will wage terrible wars trying to get there.</a:t>
            </a:r>
          </a:p>
          <a:p>
            <a:pPr marL="742950" lvl="1" indent="-285750">
              <a:lnSpc>
                <a:spcPct val="90000"/>
              </a:lnSpc>
              <a:spcBef>
                <a:spcPts val="476"/>
              </a:spcBef>
              <a:buClr>
                <a:schemeClr val="accent1"/>
              </a:buClr>
              <a:buSzPct val="69416"/>
              <a:buFont typeface="Noto Sans Symbols"/>
              <a:buChar char="+"/>
            </a:pPr>
            <a:r>
              <a:rPr lang="en-US" sz="2380" i="0" dirty="0">
                <a:solidFill>
                  <a:schemeClr val="dk2"/>
                </a:solidFill>
                <a:latin typeface="Source Sans Pro"/>
                <a:ea typeface="Source Sans Pro"/>
                <a:cs typeface="Source Sans Pro"/>
                <a:sym typeface="Source Sans Pro"/>
              </a:rPr>
              <a:t>Alternative: Endorse pacifism as a means of escaping the security trap. </a:t>
            </a:r>
          </a:p>
        </p:txBody>
      </p:sp>
      <p:pic>
        <p:nvPicPr>
          <p:cNvPr id="5" name="Shape 70"/>
          <p:cNvPicPr preferRelativeResize="0"/>
          <p:nvPr/>
        </p:nvPicPr>
        <p:blipFill rotWithShape="1">
          <a:blip r:embed="rId3">
            <a:alphaModFix/>
          </a:blip>
          <a:srcRect/>
          <a:stretch/>
        </p:blipFill>
        <p:spPr>
          <a:xfrm>
            <a:off x="1124744" y="5918244"/>
            <a:ext cx="1408111" cy="541337"/>
          </a:xfrm>
          <a:prstGeom prst="rect">
            <a:avLst/>
          </a:prstGeom>
          <a:noFill/>
          <a:ln>
            <a:noFill/>
          </a:ln>
        </p:spPr>
      </p:pic>
    </p:spTree>
    <p:extLst>
      <p:ext uri="{BB962C8B-B14F-4D97-AF65-F5344CB8AC3E}">
        <p14:creationId xmlns:p14="http://schemas.microsoft.com/office/powerpoint/2010/main" val="1968477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1828800" y="172279"/>
            <a:ext cx="8686800" cy="834886"/>
          </a:xfrm>
          <a:prstGeom prst="rect">
            <a:avLst/>
          </a:prstGeom>
          <a:noFill/>
          <a:ln>
            <a:noFill/>
          </a:ln>
        </p:spPr>
        <p:txBody>
          <a:bodyPr vert="horz" lIns="91425" tIns="45700" rIns="91425" bIns="45700" rtlCol="0" anchor="ctr" anchorCtr="0">
            <a:noAutofit/>
          </a:bodyPr>
          <a:lstStyle/>
          <a:p>
            <a:pPr>
              <a:spcBef>
                <a:spcPts val="0"/>
              </a:spcBef>
              <a:buClr>
                <a:schemeClr val="dk2"/>
              </a:buClr>
              <a:buSzPct val="25000"/>
            </a:pPr>
            <a:r>
              <a:rPr lang="en-US" sz="3600">
                <a:solidFill>
                  <a:schemeClr val="dk2"/>
                </a:solidFill>
                <a:latin typeface="Source Sans Pro"/>
                <a:ea typeface="Source Sans Pro"/>
                <a:cs typeface="Source Sans Pro"/>
                <a:sym typeface="Source Sans Pro"/>
              </a:rPr>
              <a:t>ANOTHER EXAMPLE…</a:t>
            </a:r>
          </a:p>
        </p:txBody>
      </p:sp>
      <p:sp>
        <p:nvSpPr>
          <p:cNvPr id="122" name="Shape 122"/>
          <p:cNvSpPr txBox="1">
            <a:spLocks noGrp="1"/>
          </p:cNvSpPr>
          <p:nvPr>
            <p:ph type="body" idx="1"/>
          </p:nvPr>
        </p:nvSpPr>
        <p:spPr>
          <a:xfrm>
            <a:off x="1828799" y="1113184"/>
            <a:ext cx="9412941" cy="4625008"/>
          </a:xfrm>
          <a:prstGeom prst="rect">
            <a:avLst/>
          </a:prstGeom>
          <a:noFill/>
          <a:ln>
            <a:noFill/>
          </a:ln>
        </p:spPr>
        <p:txBody>
          <a:bodyPr vert="horz" lIns="91425" tIns="45700" rIns="91425" bIns="45700" rtlCol="0" anchor="t" anchorCtr="0">
            <a:noAutofit/>
          </a:bodyPr>
          <a:lstStyle/>
          <a:p>
            <a:pPr marL="0" indent="0">
              <a:buNone/>
            </a:pPr>
            <a:r>
              <a:rPr lang="en-US" dirty="0"/>
              <a:t>The security critique criticizes the affirmative’s depictions of crisis scenarios, particularly those that use fear to avoid international conflict.  The negative will argue that these scenarios create the very inter-state strife that the affirmative seeks to avoid—countries that are portrayed negatively have no choice but to respond in kind.  When actors are only motivated by fear, they lose their ability to make free choices and do whatever they are told to avoid the “crisis.”  The negative argues that this eliminates citizens “value to life.”  The alternative is to reject the discourse of the 1AC that depicts other countries or groups as dangerous.</a:t>
            </a:r>
          </a:p>
          <a:p>
            <a:pPr marL="742950" lvl="1" indent="-285750">
              <a:lnSpc>
                <a:spcPct val="90000"/>
              </a:lnSpc>
              <a:spcBef>
                <a:spcPts val="476"/>
              </a:spcBef>
              <a:spcAft>
                <a:spcPts val="0"/>
              </a:spcAft>
              <a:buClr>
                <a:schemeClr val="accent1"/>
              </a:buClr>
              <a:buSzPct val="69416"/>
              <a:buFont typeface="Noto Sans Symbols"/>
              <a:buChar char="+"/>
            </a:pPr>
            <a:r>
              <a:rPr lang="en-US" sz="2380" i="0" dirty="0" smtClean="0">
                <a:solidFill>
                  <a:schemeClr val="dk2"/>
                </a:solidFill>
                <a:latin typeface="Source Sans Pro"/>
                <a:ea typeface="Source Sans Pro"/>
                <a:cs typeface="Source Sans Pro"/>
                <a:sym typeface="Source Sans Pro"/>
              </a:rPr>
              <a:t>Link: The plan depicts China as a threat in order to produce policies to contain China.  </a:t>
            </a:r>
          </a:p>
          <a:p>
            <a:pPr marL="742950" lvl="1" indent="-285750">
              <a:lnSpc>
                <a:spcPct val="90000"/>
              </a:lnSpc>
              <a:spcBef>
                <a:spcPts val="476"/>
              </a:spcBef>
              <a:spcAft>
                <a:spcPts val="0"/>
              </a:spcAft>
              <a:buClr>
                <a:schemeClr val="accent1"/>
              </a:buClr>
              <a:buSzPct val="69416"/>
              <a:buFont typeface="Noto Sans Symbols"/>
              <a:buChar char="+"/>
            </a:pPr>
            <a:r>
              <a:rPr lang="en-US" sz="2380" i="0" dirty="0" smtClean="0">
                <a:solidFill>
                  <a:schemeClr val="dk2"/>
                </a:solidFill>
                <a:latin typeface="Source Sans Pro"/>
                <a:ea typeface="Source Sans Pro"/>
                <a:cs typeface="Source Sans Pro"/>
                <a:sym typeface="Source Sans Pro"/>
              </a:rPr>
              <a:t>Impact: This threat creation and containment creates violence and war</a:t>
            </a:r>
          </a:p>
          <a:p>
            <a:pPr marL="742950" lvl="1" indent="-285750">
              <a:lnSpc>
                <a:spcPct val="90000"/>
              </a:lnSpc>
              <a:spcBef>
                <a:spcPts val="476"/>
              </a:spcBef>
              <a:spcAft>
                <a:spcPts val="0"/>
              </a:spcAft>
              <a:buClr>
                <a:schemeClr val="accent1"/>
              </a:buClr>
              <a:buSzPct val="69416"/>
              <a:buFont typeface="Noto Sans Symbols"/>
              <a:buChar char="+"/>
            </a:pPr>
            <a:r>
              <a:rPr lang="en-US" sz="2380" i="0" dirty="0" smtClean="0">
                <a:solidFill>
                  <a:schemeClr val="dk2"/>
                </a:solidFill>
                <a:latin typeface="Source Sans Pro"/>
                <a:ea typeface="Source Sans Pro"/>
                <a:cs typeface="Source Sans Pro"/>
                <a:sym typeface="Source Sans Pro"/>
              </a:rPr>
              <a:t>Alternative: Reject the affirmatives securitization and policy based upon it. </a:t>
            </a:r>
          </a:p>
          <a:p>
            <a:pPr marL="342900" indent="-342900">
              <a:lnSpc>
                <a:spcPct val="90000"/>
              </a:lnSpc>
              <a:spcBef>
                <a:spcPts val="544"/>
              </a:spcBef>
              <a:buClr>
                <a:schemeClr val="accent1"/>
              </a:buClr>
              <a:buSzPct val="70518"/>
              <a:buNone/>
            </a:pPr>
            <a:endParaRPr sz="2720" dirty="0">
              <a:solidFill>
                <a:schemeClr val="dk2"/>
              </a:solidFill>
              <a:latin typeface="Source Sans Pro"/>
              <a:ea typeface="Source Sans Pro"/>
              <a:cs typeface="Source Sans Pro"/>
              <a:sym typeface="Source Sans Pro"/>
            </a:endParaRPr>
          </a:p>
        </p:txBody>
      </p:sp>
      <p:pic>
        <p:nvPicPr>
          <p:cNvPr id="5" name="Shape 70"/>
          <p:cNvPicPr preferRelativeResize="0"/>
          <p:nvPr/>
        </p:nvPicPr>
        <p:blipFill rotWithShape="1">
          <a:blip r:embed="rId3">
            <a:alphaModFix/>
          </a:blip>
          <a:srcRect/>
          <a:stretch/>
        </p:blipFill>
        <p:spPr>
          <a:xfrm>
            <a:off x="967086" y="5997609"/>
            <a:ext cx="1408111" cy="541337"/>
          </a:xfrm>
          <a:prstGeom prst="rect">
            <a:avLst/>
          </a:prstGeom>
          <a:noFill/>
          <a:ln>
            <a:noFill/>
          </a:ln>
        </p:spPr>
      </p:pic>
    </p:spTree>
    <p:extLst>
      <p:ext uri="{BB962C8B-B14F-4D97-AF65-F5344CB8AC3E}">
        <p14:creationId xmlns:p14="http://schemas.microsoft.com/office/powerpoint/2010/main" val="2178662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1828800" y="189782"/>
            <a:ext cx="8686800" cy="862642"/>
          </a:xfrm>
          <a:prstGeom prst="rect">
            <a:avLst/>
          </a:prstGeom>
          <a:noFill/>
          <a:ln>
            <a:noFill/>
          </a:ln>
        </p:spPr>
        <p:txBody>
          <a:bodyPr vert="horz" lIns="91425" tIns="45700" rIns="91425" bIns="45700" rtlCol="0" anchor="ctr" anchorCtr="0">
            <a:noAutofit/>
          </a:bodyPr>
          <a:lstStyle/>
          <a:p>
            <a:pPr>
              <a:spcBef>
                <a:spcPts val="0"/>
              </a:spcBef>
              <a:buClr>
                <a:schemeClr val="dk2"/>
              </a:buClr>
              <a:buSzPct val="25000"/>
            </a:pPr>
            <a:r>
              <a:rPr lang="en-US" sz="3600">
                <a:solidFill>
                  <a:schemeClr val="dk2"/>
                </a:solidFill>
                <a:latin typeface="Source Sans Pro"/>
                <a:ea typeface="Source Sans Pro"/>
                <a:cs typeface="Source Sans Pro"/>
                <a:sym typeface="Source Sans Pro"/>
              </a:rPr>
              <a:t>ONE MORE EXAMPLE… </a:t>
            </a:r>
          </a:p>
        </p:txBody>
      </p:sp>
      <p:sp>
        <p:nvSpPr>
          <p:cNvPr id="128" name="Shape 128"/>
          <p:cNvSpPr txBox="1">
            <a:spLocks noGrp="1"/>
          </p:cNvSpPr>
          <p:nvPr>
            <p:ph type="body" idx="1"/>
          </p:nvPr>
        </p:nvSpPr>
        <p:spPr>
          <a:xfrm>
            <a:off x="1828800" y="1052425"/>
            <a:ext cx="8686800" cy="4641009"/>
          </a:xfrm>
          <a:prstGeom prst="rect">
            <a:avLst/>
          </a:prstGeom>
          <a:noFill/>
          <a:ln>
            <a:noFill/>
          </a:ln>
        </p:spPr>
        <p:txBody>
          <a:bodyPr vert="horz" lIns="91425" tIns="45700" rIns="91425" bIns="45700" rtlCol="0" anchor="t" anchorCtr="0">
            <a:noAutofit/>
          </a:bodyPr>
          <a:lstStyle/>
          <a:p>
            <a:pPr marL="0" indent="0">
              <a:lnSpc>
                <a:spcPct val="90000"/>
              </a:lnSpc>
              <a:spcBef>
                <a:spcPts val="0"/>
              </a:spcBef>
              <a:spcAft>
                <a:spcPts val="0"/>
              </a:spcAft>
              <a:buClr>
                <a:schemeClr val="accent1"/>
              </a:buClr>
              <a:buSzPct val="70518"/>
              <a:buNone/>
            </a:pPr>
            <a:r>
              <a:rPr lang="en-US" sz="2720" dirty="0">
                <a:solidFill>
                  <a:schemeClr val="dk2"/>
                </a:solidFill>
                <a:latin typeface="Source Sans Pro"/>
                <a:ea typeface="Source Sans Pro"/>
                <a:cs typeface="Source Sans Pro"/>
                <a:sym typeface="Source Sans Pro"/>
              </a:rPr>
              <a:t>Imagine that the 1AC is full of heart-wrenching stories about the a group of people and how they are very poor and and lots of people are dying. Some people criticize such literature by pointing out that it frames the people impacted by poverty as total victims—people who are incapable of thinking or acting for themselves.</a:t>
            </a:r>
          </a:p>
          <a:p>
            <a:pPr marL="742950" lvl="1" indent="-285750">
              <a:lnSpc>
                <a:spcPct val="90000"/>
              </a:lnSpc>
              <a:spcBef>
                <a:spcPts val="476"/>
              </a:spcBef>
              <a:spcAft>
                <a:spcPts val="0"/>
              </a:spcAft>
              <a:buClr>
                <a:schemeClr val="accent1"/>
              </a:buClr>
              <a:buSzPct val="69416"/>
              <a:buFont typeface="Noto Sans Symbols"/>
              <a:buChar char="+"/>
            </a:pPr>
            <a:r>
              <a:rPr lang="en-US" sz="2380" b="1" i="0" dirty="0">
                <a:solidFill>
                  <a:schemeClr val="dk2"/>
                </a:solidFill>
                <a:latin typeface="Source Sans Pro"/>
                <a:ea typeface="Source Sans Pro"/>
                <a:cs typeface="Source Sans Pro"/>
                <a:sym typeface="Source Sans Pro"/>
              </a:rPr>
              <a:t>Link:</a:t>
            </a:r>
            <a:r>
              <a:rPr lang="en-US" sz="2380" i="0" dirty="0">
                <a:solidFill>
                  <a:schemeClr val="dk2"/>
                </a:solidFill>
                <a:latin typeface="Source Sans Pro"/>
                <a:ea typeface="Source Sans Pro"/>
                <a:cs typeface="Source Sans Pro"/>
                <a:sym typeface="Source Sans Pro"/>
              </a:rPr>
              <a:t> The 1AC depicts a group of people as hopeless victims.</a:t>
            </a:r>
          </a:p>
          <a:p>
            <a:pPr marL="742950" lvl="1" indent="-285750">
              <a:lnSpc>
                <a:spcPct val="90000"/>
              </a:lnSpc>
              <a:spcBef>
                <a:spcPts val="476"/>
              </a:spcBef>
              <a:spcAft>
                <a:spcPts val="0"/>
              </a:spcAft>
              <a:buClr>
                <a:schemeClr val="accent1"/>
              </a:buClr>
              <a:buSzPct val="69416"/>
              <a:buFont typeface="Noto Sans Symbols"/>
              <a:buChar char="+"/>
            </a:pPr>
            <a:r>
              <a:rPr lang="en-US" sz="2380" b="1" i="0" dirty="0">
                <a:solidFill>
                  <a:schemeClr val="dk2"/>
                </a:solidFill>
                <a:latin typeface="Source Sans Pro"/>
                <a:ea typeface="Source Sans Pro"/>
                <a:cs typeface="Source Sans Pro"/>
                <a:sym typeface="Source Sans Pro"/>
              </a:rPr>
              <a:t>Impact:</a:t>
            </a:r>
            <a:r>
              <a:rPr lang="en-US" sz="2380" i="0" dirty="0">
                <a:solidFill>
                  <a:schemeClr val="dk2"/>
                </a:solidFill>
                <a:latin typeface="Source Sans Pro"/>
                <a:ea typeface="Source Sans Pro"/>
                <a:cs typeface="Source Sans Pro"/>
                <a:sym typeface="Source Sans Pro"/>
              </a:rPr>
              <a:t> This dehumanizing imagery makes us feel like saviors and keeps us from experiencing true empathy that could challenge the root cause of poverty.</a:t>
            </a:r>
          </a:p>
          <a:p>
            <a:pPr marL="742950" lvl="1" indent="-285750">
              <a:lnSpc>
                <a:spcPct val="90000"/>
              </a:lnSpc>
              <a:spcBef>
                <a:spcPts val="476"/>
              </a:spcBef>
              <a:spcAft>
                <a:spcPts val="0"/>
              </a:spcAft>
              <a:buClr>
                <a:schemeClr val="accent1"/>
              </a:buClr>
              <a:buSzPct val="69416"/>
              <a:buFont typeface="Noto Sans Symbols"/>
              <a:buChar char="+"/>
            </a:pPr>
            <a:r>
              <a:rPr lang="en-US" sz="2380" b="1" i="0" dirty="0">
                <a:solidFill>
                  <a:schemeClr val="dk2"/>
                </a:solidFill>
                <a:latin typeface="Source Sans Pro"/>
                <a:ea typeface="Source Sans Pro"/>
                <a:cs typeface="Source Sans Pro"/>
                <a:sym typeface="Source Sans Pro"/>
              </a:rPr>
              <a:t>Alternative:</a:t>
            </a:r>
            <a:r>
              <a:rPr lang="en-US" sz="2380" i="0" dirty="0">
                <a:solidFill>
                  <a:schemeClr val="dk2"/>
                </a:solidFill>
                <a:latin typeface="Source Sans Pro"/>
                <a:ea typeface="Source Sans Pro"/>
                <a:cs typeface="Source Sans Pro"/>
                <a:sym typeface="Source Sans Pro"/>
              </a:rPr>
              <a:t> Pass the plan but without the 1AC rhetoric of victimhood. </a:t>
            </a:r>
          </a:p>
          <a:p>
            <a:pPr marL="342900" indent="-342900">
              <a:lnSpc>
                <a:spcPct val="90000"/>
              </a:lnSpc>
              <a:spcBef>
                <a:spcPts val="544"/>
              </a:spcBef>
              <a:buClr>
                <a:schemeClr val="accent1"/>
              </a:buClr>
              <a:buSzPct val="70518"/>
              <a:buNone/>
            </a:pPr>
            <a:endParaRPr sz="2720" dirty="0">
              <a:solidFill>
                <a:schemeClr val="dk2"/>
              </a:solidFill>
              <a:latin typeface="Source Sans Pro"/>
              <a:ea typeface="Source Sans Pro"/>
              <a:cs typeface="Source Sans Pro"/>
              <a:sym typeface="Source Sans Pro"/>
            </a:endParaRPr>
          </a:p>
        </p:txBody>
      </p:sp>
      <p:pic>
        <p:nvPicPr>
          <p:cNvPr id="5" name="Shape 70"/>
          <p:cNvPicPr preferRelativeResize="0"/>
          <p:nvPr/>
        </p:nvPicPr>
        <p:blipFill rotWithShape="1">
          <a:blip r:embed="rId3">
            <a:alphaModFix/>
          </a:blip>
          <a:srcRect/>
          <a:stretch/>
        </p:blipFill>
        <p:spPr>
          <a:xfrm>
            <a:off x="1124744" y="5954114"/>
            <a:ext cx="1408111" cy="541337"/>
          </a:xfrm>
          <a:prstGeom prst="rect">
            <a:avLst/>
          </a:prstGeom>
          <a:noFill/>
          <a:ln>
            <a:noFill/>
          </a:ln>
        </p:spPr>
      </p:pic>
    </p:spTree>
    <p:extLst>
      <p:ext uri="{BB962C8B-B14F-4D97-AF65-F5344CB8AC3E}">
        <p14:creationId xmlns:p14="http://schemas.microsoft.com/office/powerpoint/2010/main" val="1125794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Shape 133"/>
          <p:cNvSpPr txBox="1">
            <a:spLocks noGrp="1"/>
          </p:cNvSpPr>
          <p:nvPr>
            <p:ph type="title"/>
          </p:nvPr>
        </p:nvSpPr>
        <p:spPr>
          <a:xfrm>
            <a:off x="1828800" y="228601"/>
            <a:ext cx="8686800" cy="838199"/>
          </a:xfrm>
          <a:prstGeom prst="rect">
            <a:avLst/>
          </a:prstGeom>
          <a:noFill/>
          <a:ln>
            <a:noFill/>
          </a:ln>
        </p:spPr>
        <p:txBody>
          <a:bodyPr vert="horz" lIns="91425" tIns="45700" rIns="91425" bIns="45700" rtlCol="0" anchor="ctr" anchorCtr="0">
            <a:noAutofit/>
          </a:bodyPr>
          <a:lstStyle/>
          <a:p>
            <a:pPr>
              <a:spcBef>
                <a:spcPts val="0"/>
              </a:spcBef>
              <a:buClr>
                <a:schemeClr val="dk2"/>
              </a:buClr>
              <a:buSzPct val="25000"/>
            </a:pPr>
            <a:r>
              <a:rPr lang="en-US" sz="3240">
                <a:solidFill>
                  <a:schemeClr val="dk2"/>
                </a:solidFill>
                <a:latin typeface="Source Sans Pro"/>
                <a:ea typeface="Source Sans Pro"/>
                <a:cs typeface="Source Sans Pro"/>
                <a:sym typeface="Source Sans Pro"/>
              </a:rPr>
              <a:t>ARE THERE COMMON THREADS BETWEEN CRITIQUES? </a:t>
            </a:r>
          </a:p>
        </p:txBody>
      </p:sp>
      <p:sp>
        <p:nvSpPr>
          <p:cNvPr id="134" name="Shape 134"/>
          <p:cNvSpPr txBox="1">
            <a:spLocks noGrp="1"/>
          </p:cNvSpPr>
          <p:nvPr>
            <p:ph type="body" idx="1"/>
          </p:nvPr>
        </p:nvSpPr>
        <p:spPr>
          <a:xfrm>
            <a:off x="1828800" y="1255059"/>
            <a:ext cx="8686800" cy="5217459"/>
          </a:xfrm>
          <a:prstGeom prst="rect">
            <a:avLst/>
          </a:prstGeom>
          <a:noFill/>
          <a:ln>
            <a:noFill/>
          </a:ln>
        </p:spPr>
        <p:txBody>
          <a:bodyPr vert="horz" lIns="91425" tIns="45700" rIns="91425" bIns="45700" rtlCol="0" anchor="t" anchorCtr="0">
            <a:noAutofit/>
          </a:bodyPr>
          <a:lstStyle/>
          <a:p>
            <a:pPr marL="0" indent="0">
              <a:lnSpc>
                <a:spcPct val="90000"/>
              </a:lnSpc>
              <a:spcBef>
                <a:spcPts val="0"/>
              </a:spcBef>
              <a:spcAft>
                <a:spcPts val="0"/>
              </a:spcAft>
              <a:buClr>
                <a:schemeClr val="accent1"/>
              </a:buClr>
              <a:buSzPct val="69066"/>
              <a:buNone/>
            </a:pPr>
            <a:r>
              <a:rPr lang="en-US" sz="2800" dirty="0">
                <a:solidFill>
                  <a:schemeClr val="dk2"/>
                </a:solidFill>
                <a:latin typeface="Source Sans Pro"/>
                <a:ea typeface="Source Sans Pro"/>
                <a:cs typeface="Source Sans Pro"/>
                <a:sym typeface="Source Sans Pro"/>
              </a:rPr>
              <a:t>Although critiques can be from any political perspective, many of them are from the far left and are characterized by:</a:t>
            </a:r>
          </a:p>
          <a:p>
            <a:pPr marL="742950" lvl="1" indent="-285750">
              <a:lnSpc>
                <a:spcPct val="90000"/>
              </a:lnSpc>
              <a:spcBef>
                <a:spcPts val="518"/>
              </a:spcBef>
              <a:spcAft>
                <a:spcPts val="0"/>
              </a:spcAft>
              <a:buClr>
                <a:schemeClr val="accent1"/>
              </a:buClr>
              <a:buSzPct val="69730"/>
              <a:buFont typeface="Noto Sans Symbols"/>
              <a:buChar char="+"/>
            </a:pPr>
            <a:r>
              <a:rPr lang="en-US" sz="2800" i="0" dirty="0">
                <a:solidFill>
                  <a:schemeClr val="dk2"/>
                </a:solidFill>
                <a:latin typeface="Source Sans Pro"/>
                <a:ea typeface="Source Sans Pro"/>
                <a:cs typeface="Source Sans Pro"/>
                <a:sym typeface="Source Sans Pro"/>
              </a:rPr>
              <a:t>Skepticism towards absolute truth claims</a:t>
            </a:r>
          </a:p>
          <a:p>
            <a:pPr marL="742950" lvl="1" indent="-285750">
              <a:lnSpc>
                <a:spcPct val="90000"/>
              </a:lnSpc>
              <a:spcBef>
                <a:spcPts val="518"/>
              </a:spcBef>
              <a:spcAft>
                <a:spcPts val="0"/>
              </a:spcAft>
              <a:buClr>
                <a:schemeClr val="accent1"/>
              </a:buClr>
              <a:buSzPct val="69730"/>
              <a:buFont typeface="Noto Sans Symbols"/>
              <a:buChar char="+"/>
            </a:pPr>
            <a:r>
              <a:rPr lang="en-US" sz="2800" i="0" dirty="0">
                <a:solidFill>
                  <a:schemeClr val="dk2"/>
                </a:solidFill>
                <a:latin typeface="Source Sans Pro"/>
                <a:ea typeface="Source Sans Pro"/>
                <a:cs typeface="Source Sans Pro"/>
                <a:sym typeface="Source Sans Pro"/>
              </a:rPr>
              <a:t>Doubts about the ability of government to effectively manage programs (international or domestic)</a:t>
            </a:r>
          </a:p>
          <a:p>
            <a:pPr marL="742950" lvl="1" indent="-285750">
              <a:lnSpc>
                <a:spcPct val="90000"/>
              </a:lnSpc>
              <a:spcBef>
                <a:spcPts val="518"/>
              </a:spcBef>
              <a:spcAft>
                <a:spcPts val="0"/>
              </a:spcAft>
              <a:buClr>
                <a:schemeClr val="accent1"/>
              </a:buClr>
              <a:buSzPct val="69730"/>
              <a:buFont typeface="Noto Sans Symbols"/>
              <a:buChar char="+"/>
            </a:pPr>
            <a:r>
              <a:rPr lang="en-US" sz="2800" i="0" dirty="0">
                <a:solidFill>
                  <a:schemeClr val="dk2"/>
                </a:solidFill>
                <a:latin typeface="Source Sans Pro"/>
                <a:ea typeface="Source Sans Pro"/>
                <a:cs typeface="Source Sans Pro"/>
                <a:sym typeface="Source Sans Pro"/>
              </a:rPr>
              <a:t>An emphasis on identity politics</a:t>
            </a:r>
          </a:p>
          <a:p>
            <a:pPr marL="742950" lvl="1" indent="-285750">
              <a:lnSpc>
                <a:spcPct val="90000"/>
              </a:lnSpc>
              <a:spcBef>
                <a:spcPts val="518"/>
              </a:spcBef>
              <a:spcAft>
                <a:spcPts val="0"/>
              </a:spcAft>
              <a:buClr>
                <a:schemeClr val="accent1"/>
              </a:buClr>
              <a:buSzPct val="69730"/>
              <a:buFont typeface="Noto Sans Symbols"/>
              <a:buChar char="+"/>
            </a:pPr>
            <a:r>
              <a:rPr lang="en-US" sz="2800" i="0" dirty="0">
                <a:solidFill>
                  <a:schemeClr val="dk2"/>
                </a:solidFill>
                <a:latin typeface="Source Sans Pro"/>
                <a:ea typeface="Source Sans Pro"/>
                <a:cs typeface="Source Sans Pro"/>
                <a:sym typeface="Source Sans Pro"/>
              </a:rPr>
              <a:t>An emphasis on the significance of language choices</a:t>
            </a:r>
          </a:p>
          <a:p>
            <a:pPr marL="742950" lvl="1" indent="-285750">
              <a:lnSpc>
                <a:spcPct val="90000"/>
              </a:lnSpc>
              <a:spcBef>
                <a:spcPts val="518"/>
              </a:spcBef>
              <a:spcAft>
                <a:spcPts val="0"/>
              </a:spcAft>
              <a:buClr>
                <a:schemeClr val="accent1"/>
              </a:buClr>
              <a:buSzPct val="69730"/>
              <a:buFont typeface="Noto Sans Symbols"/>
              <a:buChar char="+"/>
            </a:pPr>
            <a:r>
              <a:rPr lang="en-US" sz="2800" i="0" dirty="0">
                <a:solidFill>
                  <a:schemeClr val="dk2"/>
                </a:solidFill>
                <a:latin typeface="Source Sans Pro"/>
                <a:ea typeface="Source Sans Pro"/>
                <a:cs typeface="Source Sans Pro"/>
                <a:sym typeface="Source Sans Pro"/>
              </a:rPr>
              <a:t>An emphasis on encouraging people to question every day assumptions about the world</a:t>
            </a:r>
          </a:p>
          <a:p>
            <a:pPr marL="742950" lvl="1" indent="-285750">
              <a:lnSpc>
                <a:spcPct val="90000"/>
              </a:lnSpc>
              <a:spcBef>
                <a:spcPts val="518"/>
              </a:spcBef>
              <a:spcAft>
                <a:spcPts val="0"/>
              </a:spcAft>
              <a:buClr>
                <a:schemeClr val="accent1"/>
              </a:buClr>
              <a:buSzPct val="25000"/>
              <a:buNone/>
            </a:pPr>
            <a:endParaRPr sz="2590" i="0" dirty="0">
              <a:solidFill>
                <a:schemeClr val="dk2"/>
              </a:solidFill>
              <a:latin typeface="Source Sans Pro"/>
              <a:ea typeface="Source Sans Pro"/>
              <a:cs typeface="Source Sans Pro"/>
              <a:sym typeface="Source Sans Pro"/>
            </a:endParaRPr>
          </a:p>
          <a:p>
            <a:pPr marL="742950" lvl="1" indent="-285750">
              <a:lnSpc>
                <a:spcPct val="90000"/>
              </a:lnSpc>
              <a:spcBef>
                <a:spcPts val="518"/>
              </a:spcBef>
              <a:spcAft>
                <a:spcPts val="0"/>
              </a:spcAft>
              <a:buClr>
                <a:schemeClr val="accent1"/>
              </a:buClr>
              <a:buSzPct val="69730"/>
              <a:buNone/>
            </a:pPr>
            <a:endParaRPr sz="2590" i="0" dirty="0">
              <a:solidFill>
                <a:schemeClr val="dk2"/>
              </a:solidFill>
              <a:latin typeface="Source Sans Pro"/>
              <a:ea typeface="Source Sans Pro"/>
              <a:cs typeface="Source Sans Pro"/>
              <a:sym typeface="Source Sans Pro"/>
            </a:endParaRPr>
          </a:p>
          <a:p>
            <a:pPr marL="742950" lvl="1" indent="-285750">
              <a:lnSpc>
                <a:spcPct val="90000"/>
              </a:lnSpc>
              <a:spcBef>
                <a:spcPts val="518"/>
              </a:spcBef>
              <a:buClr>
                <a:schemeClr val="accent1"/>
              </a:buClr>
              <a:buSzPct val="69730"/>
              <a:buNone/>
            </a:pPr>
            <a:endParaRPr sz="2590" i="0" dirty="0">
              <a:solidFill>
                <a:schemeClr val="dk2"/>
              </a:solidFill>
              <a:latin typeface="Source Sans Pro"/>
              <a:ea typeface="Source Sans Pro"/>
              <a:cs typeface="Source Sans Pro"/>
              <a:sym typeface="Source Sans Pro"/>
            </a:endParaRPr>
          </a:p>
        </p:txBody>
      </p:sp>
      <p:pic>
        <p:nvPicPr>
          <p:cNvPr id="5" name="Shape 70"/>
          <p:cNvPicPr preferRelativeResize="0"/>
          <p:nvPr/>
        </p:nvPicPr>
        <p:blipFill rotWithShape="1">
          <a:blip r:embed="rId3">
            <a:alphaModFix/>
          </a:blip>
          <a:srcRect/>
          <a:stretch/>
        </p:blipFill>
        <p:spPr>
          <a:xfrm>
            <a:off x="964918" y="5772322"/>
            <a:ext cx="1408111" cy="541337"/>
          </a:xfrm>
          <a:prstGeom prst="rect">
            <a:avLst/>
          </a:prstGeom>
          <a:noFill/>
          <a:ln>
            <a:noFill/>
          </a:ln>
        </p:spPr>
      </p:pic>
    </p:spTree>
    <p:extLst>
      <p:ext uri="{BB962C8B-B14F-4D97-AF65-F5344CB8AC3E}">
        <p14:creationId xmlns:p14="http://schemas.microsoft.com/office/powerpoint/2010/main" val="535989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p:cNvSpPr txBox="1">
            <a:spLocks noGrp="1"/>
          </p:cNvSpPr>
          <p:nvPr>
            <p:ph type="title"/>
          </p:nvPr>
        </p:nvSpPr>
        <p:spPr>
          <a:xfrm>
            <a:off x="1828800" y="197225"/>
            <a:ext cx="8686800" cy="806822"/>
          </a:xfrm>
          <a:prstGeom prst="rect">
            <a:avLst/>
          </a:prstGeom>
          <a:noFill/>
          <a:ln>
            <a:noFill/>
          </a:ln>
        </p:spPr>
        <p:txBody>
          <a:bodyPr vert="horz" lIns="91425" tIns="45700" rIns="91425" bIns="45700" rtlCol="0" anchor="ctr" anchorCtr="0">
            <a:noAutofit/>
          </a:bodyPr>
          <a:lstStyle/>
          <a:p>
            <a:pPr>
              <a:spcBef>
                <a:spcPts val="0"/>
              </a:spcBef>
              <a:buClr>
                <a:schemeClr val="dk2"/>
              </a:buClr>
              <a:buSzPct val="25000"/>
            </a:pPr>
            <a:r>
              <a:rPr lang="en-US" sz="3600" dirty="0">
                <a:solidFill>
                  <a:schemeClr val="dk2"/>
                </a:solidFill>
                <a:latin typeface="Source Sans Pro"/>
                <a:ea typeface="Source Sans Pro"/>
                <a:cs typeface="Source Sans Pro"/>
                <a:sym typeface="Source Sans Pro"/>
              </a:rPr>
              <a:t>HOW TO ANSWER CRITIQUES</a:t>
            </a:r>
          </a:p>
        </p:txBody>
      </p:sp>
      <p:sp>
        <p:nvSpPr>
          <p:cNvPr id="152" name="Shape 152"/>
          <p:cNvSpPr txBox="1">
            <a:spLocks noGrp="1"/>
          </p:cNvSpPr>
          <p:nvPr>
            <p:ph type="body" idx="1"/>
          </p:nvPr>
        </p:nvSpPr>
        <p:spPr>
          <a:xfrm>
            <a:off x="1828800" y="1004048"/>
            <a:ext cx="8686800" cy="5719482"/>
          </a:xfrm>
          <a:prstGeom prst="rect">
            <a:avLst/>
          </a:prstGeom>
          <a:noFill/>
          <a:ln>
            <a:noFill/>
          </a:ln>
        </p:spPr>
        <p:txBody>
          <a:bodyPr vert="horz" lIns="91425" tIns="45700" rIns="91425" bIns="45700" rtlCol="0" anchor="t" anchorCtr="0">
            <a:noAutofit/>
          </a:bodyPr>
          <a:lstStyle/>
          <a:p>
            <a:pPr marL="342900" indent="-342900">
              <a:lnSpc>
                <a:spcPct val="80000"/>
              </a:lnSpc>
              <a:spcBef>
                <a:spcPts val="0"/>
              </a:spcBef>
              <a:spcAft>
                <a:spcPts val="0"/>
              </a:spcAft>
              <a:buClr>
                <a:schemeClr val="accent1"/>
              </a:buClr>
              <a:buSzPct val="70518"/>
              <a:buFont typeface="Noto Sans Symbols"/>
              <a:buChar char="✕"/>
            </a:pPr>
            <a:r>
              <a:rPr lang="en-US" sz="2720" dirty="0">
                <a:solidFill>
                  <a:schemeClr val="dk2"/>
                </a:solidFill>
                <a:latin typeface="Source Sans Pro"/>
                <a:ea typeface="Source Sans Pro"/>
                <a:cs typeface="Source Sans Pro"/>
                <a:sym typeface="Source Sans Pro"/>
              </a:rPr>
              <a:t>Here is a list of standard arguments that you want to make against </a:t>
            </a:r>
            <a:r>
              <a:rPr lang="en-US" sz="2720" dirty="0"/>
              <a:t>many</a:t>
            </a:r>
            <a:r>
              <a:rPr lang="en-US" sz="2720" dirty="0">
                <a:solidFill>
                  <a:schemeClr val="dk2"/>
                </a:solidFill>
                <a:latin typeface="Source Sans Pro"/>
                <a:ea typeface="Source Sans Pro"/>
                <a:cs typeface="Source Sans Pro"/>
                <a:sym typeface="Source Sans Pro"/>
              </a:rPr>
              <a:t> critiques:</a:t>
            </a:r>
          </a:p>
          <a:p>
            <a:pPr marL="742950" lvl="1" indent="-285750">
              <a:lnSpc>
                <a:spcPct val="80000"/>
              </a:lnSpc>
              <a:spcBef>
                <a:spcPts val="476"/>
              </a:spcBef>
              <a:spcAft>
                <a:spcPts val="0"/>
              </a:spcAft>
              <a:buClr>
                <a:schemeClr val="accent1"/>
              </a:buClr>
              <a:buSzPct val="69416"/>
              <a:buFont typeface="Noto Sans Symbols"/>
              <a:buChar char="+"/>
            </a:pPr>
            <a:r>
              <a:rPr lang="en-US" sz="2380" i="0" dirty="0">
                <a:solidFill>
                  <a:schemeClr val="dk2"/>
                </a:solidFill>
                <a:latin typeface="Source Sans Pro"/>
                <a:ea typeface="Source Sans Pro"/>
                <a:cs typeface="Source Sans Pro"/>
                <a:sym typeface="Source Sans Pro"/>
              </a:rPr>
              <a:t>Permutation (all of the plan + all or part of the alternative)—this is a stronger version of a no link argument </a:t>
            </a:r>
          </a:p>
          <a:p>
            <a:pPr marL="742950" lvl="1" indent="-285750">
              <a:lnSpc>
                <a:spcPct val="80000"/>
              </a:lnSpc>
              <a:spcBef>
                <a:spcPts val="476"/>
              </a:spcBef>
              <a:spcAft>
                <a:spcPts val="0"/>
              </a:spcAft>
              <a:buClr>
                <a:schemeClr val="accent1"/>
              </a:buClr>
              <a:buSzPct val="69416"/>
              <a:buFont typeface="Noto Sans Symbols"/>
              <a:buChar char="+"/>
            </a:pPr>
            <a:r>
              <a:rPr lang="en-US" sz="2380" i="0" dirty="0">
                <a:solidFill>
                  <a:schemeClr val="dk2"/>
                </a:solidFill>
                <a:latin typeface="Source Sans Pro"/>
                <a:ea typeface="Source Sans Pro"/>
                <a:cs typeface="Source Sans Pro"/>
                <a:sym typeface="Source Sans Pro"/>
              </a:rPr>
              <a:t>Theory (conditionality bad or utopian fiat bad = two of the most common)</a:t>
            </a:r>
          </a:p>
          <a:p>
            <a:pPr marL="742950" lvl="1" indent="-285750">
              <a:lnSpc>
                <a:spcPct val="80000"/>
              </a:lnSpc>
              <a:spcBef>
                <a:spcPts val="476"/>
              </a:spcBef>
              <a:spcAft>
                <a:spcPts val="0"/>
              </a:spcAft>
              <a:buClr>
                <a:schemeClr val="accent1"/>
              </a:buClr>
              <a:buSzPct val="69416"/>
              <a:buFont typeface="Noto Sans Symbols"/>
              <a:buChar char="+"/>
            </a:pPr>
            <a:r>
              <a:rPr lang="en-US" sz="2380" i="0" dirty="0">
                <a:solidFill>
                  <a:schemeClr val="dk2"/>
                </a:solidFill>
                <a:latin typeface="Source Sans Pro"/>
                <a:ea typeface="Source Sans Pro"/>
                <a:cs typeface="Source Sans Pro"/>
                <a:sym typeface="Source Sans Pro"/>
              </a:rPr>
              <a:t>Framework/role of the ballot—asking the judge to vote on pragmatic impacts of the case before weighing philosophical concerns is a common strategy </a:t>
            </a:r>
          </a:p>
          <a:p>
            <a:pPr marL="742950" lvl="1" indent="-285750">
              <a:lnSpc>
                <a:spcPct val="80000"/>
              </a:lnSpc>
              <a:spcBef>
                <a:spcPts val="476"/>
              </a:spcBef>
              <a:spcAft>
                <a:spcPts val="0"/>
              </a:spcAft>
              <a:buClr>
                <a:schemeClr val="accent1"/>
              </a:buClr>
              <a:buSzPct val="69416"/>
              <a:buFont typeface="Noto Sans Symbols"/>
              <a:buChar char="+"/>
            </a:pPr>
            <a:r>
              <a:rPr lang="en-US" sz="2380" i="0" dirty="0">
                <a:solidFill>
                  <a:schemeClr val="dk2"/>
                </a:solidFill>
                <a:latin typeface="Source Sans Pro"/>
                <a:ea typeface="Source Sans Pro"/>
                <a:cs typeface="Source Sans Pro"/>
                <a:sym typeface="Source Sans Pro"/>
              </a:rPr>
              <a:t>Alternative does not solve the case</a:t>
            </a:r>
          </a:p>
          <a:p>
            <a:pPr marL="742950" lvl="1" indent="-285750">
              <a:lnSpc>
                <a:spcPct val="80000"/>
              </a:lnSpc>
              <a:spcBef>
                <a:spcPts val="476"/>
              </a:spcBef>
              <a:spcAft>
                <a:spcPts val="0"/>
              </a:spcAft>
              <a:buClr>
                <a:schemeClr val="accent1"/>
              </a:buClr>
              <a:buSzPct val="69416"/>
              <a:buFont typeface="Noto Sans Symbols"/>
              <a:buChar char="+"/>
            </a:pPr>
            <a:r>
              <a:rPr lang="en-US" sz="2380" i="0" dirty="0">
                <a:solidFill>
                  <a:schemeClr val="dk2"/>
                </a:solidFill>
                <a:latin typeface="Source Sans Pro"/>
                <a:ea typeface="Source Sans Pro"/>
                <a:cs typeface="Source Sans Pro"/>
                <a:sym typeface="Source Sans Pro"/>
              </a:rPr>
              <a:t>Alternative does not solve the critique impacts</a:t>
            </a:r>
          </a:p>
          <a:p>
            <a:pPr marL="742950" lvl="1" indent="-285750">
              <a:lnSpc>
                <a:spcPct val="80000"/>
              </a:lnSpc>
              <a:spcBef>
                <a:spcPts val="476"/>
              </a:spcBef>
              <a:spcAft>
                <a:spcPts val="0"/>
              </a:spcAft>
              <a:buClr>
                <a:schemeClr val="accent1"/>
              </a:buClr>
              <a:buSzPct val="69416"/>
              <a:buFont typeface="Noto Sans Symbols"/>
              <a:buChar char="+"/>
            </a:pPr>
            <a:r>
              <a:rPr lang="en-US" sz="2380" i="0" dirty="0">
                <a:solidFill>
                  <a:schemeClr val="dk2"/>
                </a:solidFill>
                <a:latin typeface="Source Sans Pro"/>
                <a:ea typeface="Source Sans Pro"/>
                <a:cs typeface="Source Sans Pro"/>
                <a:sym typeface="Source Sans Pro"/>
              </a:rPr>
              <a:t>Case outweighs</a:t>
            </a:r>
          </a:p>
          <a:p>
            <a:pPr marL="742950" lvl="1" indent="-285750">
              <a:lnSpc>
                <a:spcPct val="80000"/>
              </a:lnSpc>
              <a:spcBef>
                <a:spcPts val="476"/>
              </a:spcBef>
              <a:spcAft>
                <a:spcPts val="0"/>
              </a:spcAft>
              <a:buClr>
                <a:schemeClr val="accent1"/>
              </a:buClr>
              <a:buSzPct val="69416"/>
              <a:buFont typeface="Noto Sans Symbols"/>
              <a:buChar char="+"/>
            </a:pPr>
            <a:r>
              <a:rPr lang="en-US" sz="2380" i="0" dirty="0">
                <a:solidFill>
                  <a:schemeClr val="dk2"/>
                </a:solidFill>
                <a:latin typeface="Source Sans Pro"/>
                <a:ea typeface="Source Sans Pro"/>
                <a:cs typeface="Source Sans Pro"/>
                <a:sym typeface="Source Sans Pro"/>
              </a:rPr>
              <a:t>Cede the political</a:t>
            </a:r>
          </a:p>
          <a:p>
            <a:pPr marL="742950" lvl="1" indent="-285750">
              <a:lnSpc>
                <a:spcPct val="80000"/>
              </a:lnSpc>
              <a:spcBef>
                <a:spcPts val="476"/>
              </a:spcBef>
              <a:spcAft>
                <a:spcPts val="0"/>
              </a:spcAft>
              <a:buClr>
                <a:schemeClr val="accent1"/>
              </a:buClr>
              <a:buSzPct val="69416"/>
              <a:buFont typeface="Noto Sans Symbols"/>
              <a:buChar char="+"/>
            </a:pPr>
            <a:r>
              <a:rPr lang="en-US" sz="2380" i="0" dirty="0">
                <a:solidFill>
                  <a:schemeClr val="dk2"/>
                </a:solidFill>
                <a:latin typeface="Source Sans Pro"/>
                <a:ea typeface="Source Sans Pro"/>
                <a:cs typeface="Source Sans Pro"/>
                <a:sym typeface="Source Sans Pro"/>
              </a:rPr>
              <a:t>Answers to the specific author</a:t>
            </a:r>
          </a:p>
          <a:p>
            <a:pPr marL="742950" lvl="1" indent="-285750">
              <a:lnSpc>
                <a:spcPct val="80000"/>
              </a:lnSpc>
              <a:spcBef>
                <a:spcPts val="476"/>
              </a:spcBef>
              <a:spcAft>
                <a:spcPts val="0"/>
              </a:spcAft>
              <a:buClr>
                <a:schemeClr val="accent1"/>
              </a:buClr>
              <a:buSzPct val="69416"/>
              <a:buFont typeface="Noto Sans Symbols"/>
              <a:buChar char="+"/>
            </a:pPr>
            <a:r>
              <a:rPr lang="en-US" sz="2380" i="0" dirty="0">
                <a:solidFill>
                  <a:schemeClr val="dk2"/>
                </a:solidFill>
                <a:latin typeface="Source Sans Pro"/>
                <a:ea typeface="Source Sans Pro"/>
                <a:cs typeface="Source Sans Pro"/>
                <a:sym typeface="Source Sans Pro"/>
              </a:rPr>
              <a:t>Impact turns to the alternative</a:t>
            </a:r>
          </a:p>
          <a:p>
            <a:pPr marL="742950" lvl="1" indent="-285750">
              <a:lnSpc>
                <a:spcPct val="80000"/>
              </a:lnSpc>
              <a:spcBef>
                <a:spcPts val="476"/>
              </a:spcBef>
              <a:spcAft>
                <a:spcPts val="0"/>
              </a:spcAft>
              <a:buClr>
                <a:schemeClr val="accent1"/>
              </a:buClr>
              <a:buSzPct val="69416"/>
              <a:buFont typeface="Noto Sans Symbols"/>
              <a:buChar char="+"/>
            </a:pPr>
            <a:r>
              <a:rPr lang="en-US" sz="2380" i="0" dirty="0">
                <a:solidFill>
                  <a:schemeClr val="dk2"/>
                </a:solidFill>
                <a:latin typeface="Source Sans Pro"/>
                <a:ea typeface="Source Sans Pro"/>
                <a:cs typeface="Source Sans Pro"/>
                <a:sym typeface="Source Sans Pro"/>
              </a:rPr>
              <a:t>Sometimes, a no link argument works</a:t>
            </a:r>
          </a:p>
          <a:p>
            <a:pPr marL="742950" lvl="1" indent="-285750">
              <a:lnSpc>
                <a:spcPct val="80000"/>
              </a:lnSpc>
              <a:spcBef>
                <a:spcPts val="476"/>
              </a:spcBef>
              <a:spcAft>
                <a:spcPts val="0"/>
              </a:spcAft>
              <a:buClr>
                <a:schemeClr val="accent1"/>
              </a:buClr>
              <a:buSzPct val="69416"/>
              <a:buNone/>
            </a:pPr>
            <a:endParaRPr sz="2380" i="0" dirty="0">
              <a:solidFill>
                <a:schemeClr val="dk2"/>
              </a:solidFill>
              <a:latin typeface="Source Sans Pro"/>
              <a:ea typeface="Source Sans Pro"/>
              <a:cs typeface="Source Sans Pro"/>
              <a:sym typeface="Source Sans Pro"/>
            </a:endParaRPr>
          </a:p>
          <a:p>
            <a:pPr marL="742950" lvl="1" indent="-285750">
              <a:lnSpc>
                <a:spcPct val="80000"/>
              </a:lnSpc>
              <a:spcBef>
                <a:spcPts val="476"/>
              </a:spcBef>
              <a:buClr>
                <a:schemeClr val="accent1"/>
              </a:buClr>
              <a:buSzPct val="69416"/>
              <a:buNone/>
            </a:pPr>
            <a:endParaRPr sz="2380" i="0" dirty="0">
              <a:solidFill>
                <a:schemeClr val="dk2"/>
              </a:solidFill>
              <a:latin typeface="Source Sans Pro"/>
              <a:ea typeface="Source Sans Pro"/>
              <a:cs typeface="Source Sans Pro"/>
              <a:sym typeface="Source Sans Pro"/>
            </a:endParaRPr>
          </a:p>
        </p:txBody>
      </p:sp>
      <p:sp>
        <p:nvSpPr>
          <p:cNvPr id="2" name="TextBox 1"/>
          <p:cNvSpPr txBox="1"/>
          <p:nvPr/>
        </p:nvSpPr>
        <p:spPr>
          <a:xfrm>
            <a:off x="1152939" y="6188765"/>
            <a:ext cx="184731" cy="369332"/>
          </a:xfrm>
          <a:prstGeom prst="rect">
            <a:avLst/>
          </a:prstGeom>
          <a:noFill/>
        </p:spPr>
        <p:txBody>
          <a:bodyPr wrap="none" rtlCol="0">
            <a:spAutoFit/>
          </a:bodyPr>
          <a:lstStyle/>
          <a:p>
            <a:endParaRPr lang="en-US" dirty="0"/>
          </a:p>
        </p:txBody>
      </p:sp>
      <p:pic>
        <p:nvPicPr>
          <p:cNvPr id="5" name="Shape 70"/>
          <p:cNvPicPr preferRelativeResize="0"/>
          <p:nvPr/>
        </p:nvPicPr>
        <p:blipFill rotWithShape="1">
          <a:blip r:embed="rId3">
            <a:alphaModFix/>
          </a:blip>
          <a:srcRect/>
          <a:stretch/>
        </p:blipFill>
        <p:spPr>
          <a:xfrm>
            <a:off x="633614" y="6102762"/>
            <a:ext cx="1408111" cy="541337"/>
          </a:xfrm>
          <a:prstGeom prst="rect">
            <a:avLst/>
          </a:prstGeom>
          <a:noFill/>
          <a:ln>
            <a:noFill/>
          </a:ln>
        </p:spPr>
      </p:pic>
    </p:spTree>
    <p:extLst>
      <p:ext uri="{BB962C8B-B14F-4D97-AF65-F5344CB8AC3E}">
        <p14:creationId xmlns:p14="http://schemas.microsoft.com/office/powerpoint/2010/main" val="154936468"/>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145</TotalTime>
  <Words>701</Words>
  <Application>Microsoft Macintosh PowerPoint</Application>
  <PresentationFormat>Widescreen</PresentationFormat>
  <Paragraphs>46</Paragraphs>
  <Slides>8</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Calibri</vt:lpstr>
      <vt:lpstr>Franklin Gothic Book</vt:lpstr>
      <vt:lpstr>Noto Sans Symbols</vt:lpstr>
      <vt:lpstr>Source Sans Pro</vt:lpstr>
      <vt:lpstr>Crop</vt:lpstr>
      <vt:lpstr>BASICS OF CRITIQUES</vt:lpstr>
      <vt:lpstr>WHAT IS A CRITIQUE?  </vt:lpstr>
      <vt:lpstr>WHAT IS THE STRUCTURE OF A CRITIQUE?</vt:lpstr>
      <vt:lpstr>EXAMPLE…</vt:lpstr>
      <vt:lpstr>ANOTHER EXAMPLE…</vt:lpstr>
      <vt:lpstr>ONE MORE EXAMPLE… </vt:lpstr>
      <vt:lpstr>ARE THERE COMMON THREADS BETWEEN CRITIQUES? </vt:lpstr>
      <vt:lpstr>HOW TO ANSWER CRITIQUES</vt:lpstr>
    </vt:vector>
  </TitlesOfParts>
  <Company/>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BASICS OF CRITIQUES</dc:title>
  <dc:creator>Ms. Abby Schirmer</dc:creator>
  <cp:lastModifiedBy>Pam McComas</cp:lastModifiedBy>
  <cp:revision>3</cp:revision>
  <dcterms:created xsi:type="dcterms:W3CDTF">2017-01-21T20:25:53Z</dcterms:created>
  <dcterms:modified xsi:type="dcterms:W3CDTF">2017-07-27T23:29:14Z</dcterms:modified>
</cp:coreProperties>
</file>