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28" autoAdjust="0"/>
    <p:restoredTop sz="94660"/>
  </p:normalViewPr>
  <p:slideViewPr>
    <p:cSldViewPr snapToGrid="0">
      <p:cViewPr varScale="1">
        <p:scale>
          <a:sx n="74" d="100"/>
          <a:sy n="74" d="100"/>
        </p:scale>
        <p:origin x="200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648F4-C3BE-4743-AC05-4ECDCED5849C}" type="datetimeFigureOut">
              <a:rPr lang="en-US" smtClean="0"/>
              <a:t>7/27/17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CFF5B-88F0-480F-AE22-9C898A023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641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C7A295-950B-4764-8471-8251B631A5E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8825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EB242C-364E-46EC-A888-727A09F724AD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30762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E5CC85-B7BB-4DAE-83E0-6119EA5CC721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385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2AF601-368C-4B92-8FF1-F5BBBDFA1DFB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3528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7AFCBE-4D16-49A6-86E2-D2C4A7702E56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654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0DE245-B1B7-496E-A131-FF00C45C621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713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BF65B3-A1DE-461A-BE89-36D5DB189B1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18197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ADD13F-1F08-478F-AD2F-DA74C1104DE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53958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673C63-A9B2-4CC1-BB7F-11BC51370FC8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3238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0872AC-0751-4982-A72D-54A030415B74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4217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924F44-0C6E-4619-9D00-9653404DBE58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0799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7/27/17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7/27/17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7/27/17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7/27/17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7/27/17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Shape 275"/>
          <p:cNvPicPr preferRelativeResize="0">
            <a:picLocks noChangeAspect="1"/>
          </p:cNvPicPr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3104" y="524591"/>
            <a:ext cx="3378200" cy="12993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347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Rectangle 6"/>
          <p:cNvSpPr>
            <a:spLocks noGrp="1" noChangeArrowheads="1"/>
          </p:cNvSpPr>
          <p:nvPr>
            <p:ph type="title"/>
          </p:nvPr>
        </p:nvSpPr>
        <p:spPr>
          <a:xfrm>
            <a:off x="1371600" y="265043"/>
            <a:ext cx="9601200" cy="1086679"/>
          </a:xfrm>
        </p:spPr>
        <p:txBody>
          <a:bodyPr/>
          <a:lstStyle/>
          <a:p>
            <a:r>
              <a:rPr lang="en-US" altLang="en-US"/>
              <a:t>The Link</a:t>
            </a:r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981200" y="1086678"/>
            <a:ext cx="8229600" cy="478403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800"/>
              <a:t>*Can be both defense/offense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/>
              <a:t>*No Link (Defense)- the </a:t>
            </a:r>
            <a:r>
              <a:rPr lang="en-US" altLang="en-US" sz="2800" dirty="0" err="1"/>
              <a:t>aff</a:t>
            </a:r>
            <a:r>
              <a:rPr lang="en-US" altLang="en-US" sz="2800" dirty="0"/>
              <a:t> would argue that plan does not cause the link, </a:t>
            </a:r>
            <a:r>
              <a:rPr lang="en-US" altLang="en-US" sz="2800" dirty="0" err="1"/>
              <a:t>ie</a:t>
            </a:r>
            <a:r>
              <a:rPr lang="en-US" altLang="en-US" sz="2800" dirty="0"/>
              <a:t>. We don’t spend money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/>
              <a:t>*Link Turn (Offense)- the </a:t>
            </a:r>
            <a:r>
              <a:rPr lang="en-US" altLang="en-US" sz="2800" dirty="0" err="1"/>
              <a:t>aff</a:t>
            </a:r>
            <a:r>
              <a:rPr lang="en-US" altLang="en-US" sz="2800" dirty="0"/>
              <a:t> would argue that the link goes in the opposite direction, </a:t>
            </a:r>
            <a:r>
              <a:rPr lang="en-US" altLang="en-US" sz="2800" dirty="0" err="1"/>
              <a:t>ie</a:t>
            </a:r>
            <a:r>
              <a:rPr lang="en-US" altLang="en-US" sz="2800" dirty="0"/>
              <a:t>. We save money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/>
              <a:t>  -must be read with a non Unique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/>
              <a:t>  -if successful, </a:t>
            </a:r>
            <a:r>
              <a:rPr lang="en-US" altLang="en-US" sz="2800" dirty="0" err="1"/>
              <a:t>aff’s</a:t>
            </a:r>
            <a:r>
              <a:rPr lang="en-US" altLang="en-US" sz="2800" dirty="0"/>
              <a:t> can claim this as a new advantage</a:t>
            </a:r>
          </a:p>
        </p:txBody>
      </p:sp>
      <p:pic>
        <p:nvPicPr>
          <p:cNvPr id="5" name="Shape 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77144" y="5870713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5475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12035"/>
            <a:ext cx="9601200" cy="1033669"/>
          </a:xfrm>
        </p:spPr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dirty="0" smtClean="0"/>
              <a:t>Internal </a:t>
            </a:r>
            <a:r>
              <a:rPr lang="en-US" altLang="en-US" dirty="0"/>
              <a:t>Link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245704"/>
            <a:ext cx="9601200" cy="4108174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en-US" altLang="en-US" sz="3200" dirty="0"/>
              <a:t>*Not usually “turned”- mostly defensive</a:t>
            </a:r>
          </a:p>
          <a:p>
            <a:pPr>
              <a:buFontTx/>
              <a:buNone/>
            </a:pPr>
            <a:endParaRPr lang="en-US" altLang="en-US" sz="3200" dirty="0"/>
          </a:p>
          <a:p>
            <a:pPr>
              <a:buFontTx/>
              <a:buNone/>
            </a:pPr>
            <a:r>
              <a:rPr lang="en-US" altLang="en-US" sz="3200" dirty="0"/>
              <a:t>*No Internal link- Spending money doesn’t hurt the economy</a:t>
            </a:r>
          </a:p>
          <a:p>
            <a:pPr>
              <a:buFontTx/>
              <a:buNone/>
            </a:pPr>
            <a:endParaRPr lang="en-US" altLang="en-US" sz="3200" dirty="0"/>
          </a:p>
          <a:p>
            <a:pPr>
              <a:buFontTx/>
              <a:buNone/>
            </a:pPr>
            <a:r>
              <a:rPr lang="en-US" altLang="en-US" sz="3200" dirty="0"/>
              <a:t>*Internal Link Turn- Spending money helps the economy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49287" y="595022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Shape 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962" y="6113462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7293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58792"/>
            <a:ext cx="9601200" cy="1173193"/>
          </a:xfrm>
        </p:spPr>
        <p:txBody>
          <a:bodyPr/>
          <a:lstStyle/>
          <a:p>
            <a:r>
              <a:rPr lang="en-US" altLang="en-US"/>
              <a:t>The Impact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121434"/>
            <a:ext cx="9601200" cy="474596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3200" dirty="0"/>
              <a:t>*Can be offense or defense-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32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3200" dirty="0"/>
              <a:t>*No Impact- Economic decline doesn’t cause war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32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3200" dirty="0"/>
              <a:t>*Impact turn- Economic decline is good, prevents Russian war which is bad.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3200" dirty="0"/>
              <a:t>  -If the </a:t>
            </a:r>
            <a:r>
              <a:rPr lang="en-US" altLang="en-US" sz="3200" dirty="0" err="1"/>
              <a:t>aff</a:t>
            </a:r>
            <a:r>
              <a:rPr lang="en-US" altLang="en-US" sz="3200" dirty="0"/>
              <a:t> wins this, it can be claimed as another advantage</a:t>
            </a:r>
          </a:p>
        </p:txBody>
      </p:sp>
      <p:pic>
        <p:nvPicPr>
          <p:cNvPr id="5" name="Shape 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59250" y="5974856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8319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27804"/>
            <a:ext cx="9601200" cy="810883"/>
          </a:xfrm>
        </p:spPr>
        <p:txBody>
          <a:bodyPr/>
          <a:lstStyle/>
          <a:p>
            <a:r>
              <a:rPr lang="en-US" altLang="en-US"/>
              <a:t>WARNING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000664"/>
            <a:ext cx="8229600" cy="5193102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dirty="0"/>
              <a:t>*You cannot read two offensive “turns” at the same time- </a:t>
            </a:r>
            <a:r>
              <a:rPr lang="en-US" altLang="en-US" sz="2800" dirty="0" err="1"/>
              <a:t>ie</a:t>
            </a:r>
            <a:r>
              <a:rPr lang="en-US" altLang="en-US" sz="2800" dirty="0"/>
              <a:t>. Can’t read link turns, and impact turns, or internal link turns together.</a:t>
            </a:r>
          </a:p>
          <a:p>
            <a:pPr>
              <a:buFontTx/>
              <a:buNone/>
            </a:pPr>
            <a:endParaRPr lang="en-US" altLang="en-US" sz="2800" dirty="0"/>
          </a:p>
          <a:p>
            <a:pPr>
              <a:buFontTx/>
              <a:buNone/>
            </a:pPr>
            <a:r>
              <a:rPr lang="en-US" altLang="en-US" sz="2800" dirty="0"/>
              <a:t>*This is called a </a:t>
            </a:r>
            <a:r>
              <a:rPr lang="en-US" altLang="en-US" sz="2800" b="1" u="sng" dirty="0"/>
              <a:t>DOUBLE TURN</a:t>
            </a:r>
            <a:r>
              <a:rPr lang="en-US" altLang="en-US" sz="2800" dirty="0"/>
              <a:t>!</a:t>
            </a:r>
          </a:p>
          <a:p>
            <a:pPr>
              <a:buFontTx/>
              <a:buNone/>
            </a:pPr>
            <a:r>
              <a:rPr lang="en-US" altLang="en-US" sz="2800" dirty="0"/>
              <a:t>  -why this is bad: If the </a:t>
            </a:r>
            <a:r>
              <a:rPr lang="en-US" altLang="en-US" sz="2800" dirty="0" err="1"/>
              <a:t>aff</a:t>
            </a:r>
            <a:r>
              <a:rPr lang="en-US" altLang="en-US" sz="2800" dirty="0"/>
              <a:t> double turns they effectively say, Plan saves money, which helps the economy, but US economic decline is good because it prevents a Russian War.</a:t>
            </a:r>
          </a:p>
          <a:p>
            <a:pPr>
              <a:buFontTx/>
              <a:buNone/>
            </a:pPr>
            <a:r>
              <a:rPr lang="en-US" altLang="en-US" sz="2800" dirty="0"/>
              <a:t>  -MEANING: Plan prevents something good from happening b/c they save </a:t>
            </a:r>
            <a:r>
              <a:rPr lang="en-US" altLang="en-US" sz="2800" dirty="0" smtClean="0"/>
              <a:t>money.</a:t>
            </a:r>
            <a:endParaRPr lang="en-US" alt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1190445" y="610750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Shape 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2345" y="5947635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982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7059" y="2173941"/>
            <a:ext cx="9601200" cy="1645024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/>
              <a:t>Brain Storm!</a:t>
            </a:r>
            <a:endParaRPr lang="en-US" sz="9600" dirty="0"/>
          </a:p>
        </p:txBody>
      </p:sp>
      <p:sp>
        <p:nvSpPr>
          <p:cNvPr id="4" name="TextBox 3"/>
          <p:cNvSpPr txBox="1"/>
          <p:nvPr/>
        </p:nvSpPr>
        <p:spPr>
          <a:xfrm>
            <a:off x="5629835" y="3526577"/>
            <a:ext cx="44696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Why is this a bad idea?...</a:t>
            </a:r>
            <a:endParaRPr lang="en-US" sz="3200" dirty="0"/>
          </a:p>
        </p:txBody>
      </p:sp>
      <p:pic>
        <p:nvPicPr>
          <p:cNvPr id="5" name="Shape 7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97496" y="5912472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4008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What is a Disadvantage?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altLang="en-US" sz="2800" dirty="0"/>
              <a:t>Purpose: to prove that the inaction of the affirmative’s plan causes something bad to happen.</a:t>
            </a:r>
          </a:p>
          <a:p>
            <a:pPr>
              <a:buFontTx/>
              <a:buNone/>
            </a:pPr>
            <a:endParaRPr lang="en-US" altLang="en-US" sz="2800" dirty="0"/>
          </a:p>
          <a:p>
            <a:pPr>
              <a:buFontTx/>
              <a:buNone/>
            </a:pPr>
            <a:r>
              <a:rPr lang="en-US" altLang="en-US" sz="2800" dirty="0"/>
              <a:t>Used to persuade the judge to keep the status quo (or another plan that the </a:t>
            </a:r>
            <a:r>
              <a:rPr lang="en-US" altLang="en-US" sz="2800" dirty="0" err="1"/>
              <a:t>neg</a:t>
            </a:r>
            <a:r>
              <a:rPr lang="en-US" altLang="en-US" sz="2800" dirty="0"/>
              <a:t> proposes… more about that later) and NOT vote affirmative.</a:t>
            </a:r>
          </a:p>
          <a:p>
            <a:pPr>
              <a:buFontTx/>
              <a:buNone/>
            </a:pPr>
            <a:endParaRPr lang="en-US" altLang="en-US" sz="2800" dirty="0"/>
          </a:p>
          <a:p>
            <a:pPr>
              <a:buFontTx/>
              <a:buNone/>
            </a:pPr>
            <a:r>
              <a:rPr lang="en-US" altLang="en-US" sz="2800" dirty="0"/>
              <a:t>Proposed in the 1NC answered in the 2AC</a:t>
            </a:r>
          </a:p>
        </p:txBody>
      </p:sp>
      <p:pic>
        <p:nvPicPr>
          <p:cNvPr id="5" name="Shape 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2309" y="5981700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4519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Parts of a Disadvantage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>
              <a:lnSpc>
                <a:spcPct val="90000"/>
              </a:lnSpc>
              <a:buFontTx/>
              <a:buAutoNum type="alphaUcPeriod"/>
            </a:pPr>
            <a:r>
              <a:rPr lang="en-US" altLang="en-US" sz="2800"/>
              <a:t>Uniqueness- What’s going on now, the Status Quo</a:t>
            </a:r>
          </a:p>
          <a:p>
            <a:pPr marL="609600" indent="-609600">
              <a:lnSpc>
                <a:spcPct val="90000"/>
              </a:lnSpc>
              <a:buNone/>
            </a:pPr>
            <a:endParaRPr lang="en-US" altLang="en-US" sz="2800"/>
          </a:p>
          <a:p>
            <a:pPr marL="609600" indent="-609600">
              <a:lnSpc>
                <a:spcPct val="90000"/>
              </a:lnSpc>
              <a:buFontTx/>
              <a:buAutoNum type="alphaUcPeriod" startAt="2"/>
            </a:pPr>
            <a:r>
              <a:rPr lang="en-US" altLang="en-US" sz="2800"/>
              <a:t>The Link- What the plan does to cause the bad thing to happen</a:t>
            </a:r>
          </a:p>
          <a:p>
            <a:pPr marL="609600" indent="-609600">
              <a:lnSpc>
                <a:spcPct val="90000"/>
              </a:lnSpc>
              <a:buFontTx/>
              <a:buAutoNum type="alphaUcPeriod" startAt="2"/>
            </a:pPr>
            <a:endParaRPr lang="en-US" altLang="en-US" sz="2800"/>
          </a:p>
          <a:p>
            <a:pPr marL="609600" indent="-609600">
              <a:lnSpc>
                <a:spcPct val="90000"/>
              </a:lnSpc>
              <a:buFontTx/>
              <a:buAutoNum type="alphaUcPeriod" startAt="2"/>
            </a:pPr>
            <a:r>
              <a:rPr lang="en-US" altLang="en-US" sz="2800"/>
              <a:t>Internal Link- What happens next….</a:t>
            </a:r>
          </a:p>
          <a:p>
            <a:pPr marL="609600" indent="-609600">
              <a:lnSpc>
                <a:spcPct val="90000"/>
              </a:lnSpc>
              <a:buFontTx/>
              <a:buAutoNum type="alphaUcPeriod" startAt="2"/>
            </a:pPr>
            <a:endParaRPr lang="en-US" altLang="en-US" sz="2800"/>
          </a:p>
          <a:p>
            <a:pPr marL="609600" indent="-609600">
              <a:lnSpc>
                <a:spcPct val="90000"/>
              </a:lnSpc>
              <a:buFontTx/>
              <a:buAutoNum type="alphaUcPeriod" startAt="2"/>
            </a:pPr>
            <a:r>
              <a:rPr lang="en-US" altLang="en-US" sz="2800"/>
              <a:t>The Impact- The bad thing that will happen as a result of the plan</a:t>
            </a:r>
          </a:p>
        </p:txBody>
      </p:sp>
      <p:pic>
        <p:nvPicPr>
          <p:cNvPr id="5" name="Shape 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8845" y="6116014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8678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84314"/>
            <a:ext cx="9601200" cy="874644"/>
          </a:xfrm>
        </p:spPr>
        <p:txBody>
          <a:bodyPr/>
          <a:lstStyle/>
          <a:p>
            <a:r>
              <a:rPr lang="en-US" altLang="en-US"/>
              <a:t>A sample Disadvantage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378227"/>
            <a:ext cx="9988062" cy="4412973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  <a:buFontTx/>
              <a:buAutoNum type="alphaUcPeriod"/>
            </a:pPr>
            <a:r>
              <a:rPr lang="en-US" altLang="en-US" sz="2800" dirty="0"/>
              <a:t>Uniqueness: US economy is stable but on the verge of collapse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altLang="en-US" sz="2800" dirty="0"/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800" dirty="0"/>
              <a:t>B. Link- Plan spends a LOT of money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altLang="en-US" sz="2800" dirty="0"/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800" dirty="0"/>
              <a:t>C. Internal Link- Spending money hurts the economy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altLang="en-US" sz="2800" dirty="0"/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800" dirty="0"/>
              <a:t>D. Impact- </a:t>
            </a:r>
            <a:r>
              <a:rPr lang="en-US" altLang="en-US" sz="2800" dirty="0" smtClean="0"/>
              <a:t>Economic decline causes countries to start diversionary wars and lash out to secure resources.  Causes war over these resources. </a:t>
            </a:r>
            <a:endParaRPr lang="en-US" altLang="en-US" sz="2800" dirty="0"/>
          </a:p>
        </p:txBody>
      </p:sp>
      <p:pic>
        <p:nvPicPr>
          <p:cNvPr id="5" name="Shape 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8483" y="5956988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6718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78296"/>
            <a:ext cx="9601200" cy="874643"/>
          </a:xfrm>
        </p:spPr>
        <p:txBody>
          <a:bodyPr/>
          <a:lstStyle/>
          <a:p>
            <a:r>
              <a:rPr lang="en-US" altLang="en-US"/>
              <a:t>Answering a DA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258957"/>
            <a:ext cx="9601200" cy="3458817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400" dirty="0"/>
              <a:t>Offense vs </a:t>
            </a:r>
            <a:r>
              <a:rPr lang="en-US" altLang="en-US" sz="2400" dirty="0" smtClean="0"/>
              <a:t>Defense-</a:t>
            </a:r>
          </a:p>
          <a:p>
            <a:pPr>
              <a:buFontTx/>
              <a:buNone/>
            </a:pPr>
            <a:endParaRPr lang="en-US" altLang="en-US" sz="2400" dirty="0"/>
          </a:p>
          <a:p>
            <a:pPr>
              <a:buFontTx/>
              <a:buNone/>
            </a:pPr>
            <a:r>
              <a:rPr lang="en-US" altLang="en-US" sz="2400" dirty="0"/>
              <a:t>  -Offense (turn)- when the </a:t>
            </a:r>
            <a:r>
              <a:rPr lang="en-US" altLang="en-US" sz="2400" dirty="0" err="1"/>
              <a:t>aff</a:t>
            </a:r>
            <a:r>
              <a:rPr lang="en-US" altLang="en-US" sz="2400" dirty="0"/>
              <a:t> says the opposite happens</a:t>
            </a:r>
          </a:p>
          <a:p>
            <a:pPr>
              <a:buFontTx/>
              <a:buNone/>
            </a:pPr>
            <a:r>
              <a:rPr lang="en-US" altLang="en-US" sz="2400" dirty="0"/>
              <a:t>   Ex. Plan saves money</a:t>
            </a:r>
          </a:p>
          <a:p>
            <a:pPr>
              <a:buFontTx/>
              <a:buNone/>
            </a:pPr>
            <a:endParaRPr lang="en-US" altLang="en-US" sz="2400" dirty="0"/>
          </a:p>
          <a:p>
            <a:pPr>
              <a:buFontTx/>
              <a:buNone/>
            </a:pPr>
            <a:r>
              <a:rPr lang="en-US" altLang="en-US" sz="2400" dirty="0"/>
              <a:t>  -Defense (take out)- when the </a:t>
            </a:r>
            <a:r>
              <a:rPr lang="en-US" altLang="en-US" sz="2400" dirty="0" err="1"/>
              <a:t>aff</a:t>
            </a:r>
            <a:r>
              <a:rPr lang="en-US" altLang="en-US" sz="2400" dirty="0"/>
              <a:t> says the action doesn’t happen</a:t>
            </a:r>
          </a:p>
          <a:p>
            <a:pPr>
              <a:buFontTx/>
              <a:buNone/>
            </a:pPr>
            <a:r>
              <a:rPr lang="en-US" altLang="en-US" sz="2400" dirty="0"/>
              <a:t>  Ex. Plan Doesn’t Spend Money</a:t>
            </a:r>
          </a:p>
        </p:txBody>
      </p:sp>
      <p:pic>
        <p:nvPicPr>
          <p:cNvPr id="5" name="Shape 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01592" y="5924859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3650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65043"/>
            <a:ext cx="9601200" cy="954157"/>
          </a:xfrm>
        </p:spPr>
        <p:txBody>
          <a:bodyPr/>
          <a:lstStyle/>
          <a:p>
            <a:r>
              <a:rPr lang="en-US" altLang="en-US"/>
              <a:t>Answering a DA Cont’d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311965"/>
            <a:ext cx="9601200" cy="3551583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None/>
            </a:pPr>
            <a:r>
              <a:rPr lang="en-US" altLang="en-US" sz="2400" dirty="0"/>
              <a:t>*2AC may answer all parts of a </a:t>
            </a:r>
            <a:r>
              <a:rPr lang="en-US" altLang="en-US" sz="2400" dirty="0" err="1"/>
              <a:t>disad</a:t>
            </a:r>
            <a:r>
              <a:rPr lang="en-US" altLang="en-US" sz="2400" dirty="0"/>
              <a:t> with defense</a:t>
            </a:r>
          </a:p>
          <a:p>
            <a:pPr marL="609600" indent="-609600">
              <a:lnSpc>
                <a:spcPct val="90000"/>
              </a:lnSpc>
              <a:buNone/>
            </a:pPr>
            <a:endParaRPr lang="en-US" altLang="en-US" sz="2400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400" dirty="0"/>
              <a:t>Non Unique- Economy down now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400" dirty="0"/>
              <a:t>No Link- Plan doesn’t spend money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400" dirty="0"/>
              <a:t>No Internal Link- Spending money doesn’t hurt the economy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400" dirty="0"/>
              <a:t>No Impact- Economic decline doesn’t cause war </a:t>
            </a:r>
          </a:p>
        </p:txBody>
      </p:sp>
      <p:pic>
        <p:nvPicPr>
          <p:cNvPr id="5" name="Shape 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64100" y="5778221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8275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5288"/>
            <a:ext cx="9601200" cy="808382"/>
          </a:xfrm>
        </p:spPr>
        <p:txBody>
          <a:bodyPr/>
          <a:lstStyle/>
          <a:p>
            <a:r>
              <a:rPr lang="en-US" altLang="en-US"/>
              <a:t>Answering a DA Cont’d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285461"/>
            <a:ext cx="9601200" cy="3273287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r>
              <a:rPr lang="en-US" altLang="en-US" sz="2400" dirty="0"/>
              <a:t>*2ACs may choose to use both offense and defense in answering the DA- BUT YOU MUST BE CAREFUL!  </a:t>
            </a:r>
          </a:p>
          <a:p>
            <a:pPr marL="609600" indent="-609600">
              <a:buNone/>
            </a:pPr>
            <a:endParaRPr lang="en-US" altLang="en-US" sz="2400" dirty="0"/>
          </a:p>
          <a:p>
            <a:pPr marL="609600" indent="-609600">
              <a:buFontTx/>
              <a:buAutoNum type="arabicPeriod"/>
            </a:pPr>
            <a:r>
              <a:rPr lang="en-US" altLang="en-US" sz="2400" dirty="0"/>
              <a:t>Non-unique: Econ decline now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400" dirty="0"/>
              <a:t>Link Turn: Plan saves money 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400" dirty="0"/>
              <a:t>No impact: economic decline doesn’t cause war</a:t>
            </a:r>
          </a:p>
        </p:txBody>
      </p:sp>
      <p:pic>
        <p:nvPicPr>
          <p:cNvPr id="5" name="Shape 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71600" y="5847981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1563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57809"/>
            <a:ext cx="9601200" cy="874643"/>
          </a:xfrm>
        </p:spPr>
        <p:txBody>
          <a:bodyPr/>
          <a:lstStyle/>
          <a:p>
            <a:r>
              <a:rPr lang="en-US" altLang="en-US"/>
              <a:t>Uniqueness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232452"/>
            <a:ext cx="9601200" cy="4518991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altLang="en-US" sz="2800" dirty="0"/>
              <a:t>*This is the only component that you cannot “turn”- meaning there is not offense associated with it</a:t>
            </a:r>
          </a:p>
          <a:p>
            <a:pPr>
              <a:buFontTx/>
              <a:buNone/>
            </a:pPr>
            <a:endParaRPr lang="en-US" altLang="en-US" sz="2800" dirty="0"/>
          </a:p>
          <a:p>
            <a:pPr>
              <a:buFontTx/>
              <a:buNone/>
            </a:pPr>
            <a:r>
              <a:rPr lang="en-US" altLang="en-US" sz="2800" dirty="0"/>
              <a:t>*Can only be used defensively as a take out.</a:t>
            </a:r>
          </a:p>
          <a:p>
            <a:pPr>
              <a:buFontTx/>
              <a:buNone/>
            </a:pPr>
            <a:endParaRPr lang="en-US" altLang="en-US" sz="2800" dirty="0"/>
          </a:p>
          <a:p>
            <a:pPr>
              <a:buFontTx/>
              <a:buNone/>
            </a:pPr>
            <a:r>
              <a:rPr lang="en-US" altLang="en-US" sz="2800" dirty="0"/>
              <a:t>*One would say… “non unique- econ decline is happening now…”</a:t>
            </a:r>
          </a:p>
          <a:p>
            <a:pPr>
              <a:buFontTx/>
              <a:buNone/>
            </a:pPr>
            <a:endParaRPr lang="en-US" altLang="en-US" sz="2800" dirty="0"/>
          </a:p>
          <a:p>
            <a:pPr>
              <a:buFontTx/>
              <a:buNone/>
            </a:pPr>
            <a:r>
              <a:rPr lang="en-US" altLang="en-US" sz="2800" dirty="0"/>
              <a:t>*Evidence is necessary!!!!!</a:t>
            </a:r>
          </a:p>
        </p:txBody>
      </p:sp>
      <p:pic>
        <p:nvPicPr>
          <p:cNvPr id="5" name="Shape 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71600" y="5832959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361593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621</TotalTime>
  <Words>612</Words>
  <Application>Microsoft Macintosh PowerPoint</Application>
  <PresentationFormat>Widescreen</PresentationFormat>
  <Paragraphs>92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Calibri</vt:lpstr>
      <vt:lpstr>Franklin Gothic Book</vt:lpstr>
      <vt:lpstr>Crop</vt:lpstr>
      <vt:lpstr>Disadvantages</vt:lpstr>
      <vt:lpstr>Brain Storm!</vt:lpstr>
      <vt:lpstr>What is a Disadvantage?</vt:lpstr>
      <vt:lpstr>Parts of a Disadvantage</vt:lpstr>
      <vt:lpstr>A sample Disadvantage</vt:lpstr>
      <vt:lpstr>Answering a DA</vt:lpstr>
      <vt:lpstr>Answering a DA Cont’d</vt:lpstr>
      <vt:lpstr>Answering a DA Cont’d</vt:lpstr>
      <vt:lpstr>Uniqueness</vt:lpstr>
      <vt:lpstr>The Link</vt:lpstr>
      <vt:lpstr>The Internal Link</vt:lpstr>
      <vt:lpstr>The Impact</vt:lpstr>
      <vt:lpstr>WARNING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Disadvantages</dc:title>
  <dc:creator>Ms. Abby Schirmer</dc:creator>
  <cp:lastModifiedBy>Pam McComas</cp:lastModifiedBy>
  <cp:revision>6</cp:revision>
  <dcterms:created xsi:type="dcterms:W3CDTF">2017-01-18T14:22:51Z</dcterms:created>
  <dcterms:modified xsi:type="dcterms:W3CDTF">2017-07-27T23:14:16Z</dcterms:modified>
</cp:coreProperties>
</file>