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notesSlides/notesSlide16.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20.xml" ContentType="application/vnd.openxmlformats-officedocument.presentationml.notesSlide+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notesSlides/notesSlide6.xml" ContentType="application/vnd.openxmlformats-officedocument.presentationml.notesSlide+xml"/>
  <Override PartName="/ppt/notesSlides/notesSlide21.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17.xml" ContentType="application/vnd.openxmlformats-officedocument.presentationml.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rstSlideNum="0" showSpecialPlsOnTitleSld="0" strictFirstAndLastChars="0" saveSubsetFonts="1" autoCompressPictures="0">
  <p:sldMasterIdLst>
    <p:sldMasterId id="2147483659" r:id="rId1"/>
  </p:sldMasterIdLst>
  <p:notesMasterIdLst>
    <p:notesMasterId r:id="rId23"/>
  </p:notesMasterIdLst>
  <p:sldIdLst>
    <p:sldId id="257" r:id="rId2"/>
    <p:sldId id="287" r:id="rId3"/>
    <p:sldId id="292" r:id="rId4"/>
    <p:sldId id="293" r:id="rId5"/>
    <p:sldId id="294" r:id="rId6"/>
    <p:sldId id="298" r:id="rId7"/>
    <p:sldId id="296" r:id="rId8"/>
    <p:sldId id="297" r:id="rId9"/>
    <p:sldId id="299" r:id="rId10"/>
    <p:sldId id="300" r:id="rId11"/>
    <p:sldId id="301" r:id="rId12"/>
    <p:sldId id="302" r:id="rId13"/>
    <p:sldId id="303" r:id="rId14"/>
    <p:sldId id="304" r:id="rId15"/>
    <p:sldId id="305" r:id="rId16"/>
    <p:sldId id="306" r:id="rId17"/>
    <p:sldId id="307" r:id="rId18"/>
    <p:sldId id="308" r:id="rId19"/>
    <p:sldId id="295" r:id="rId20"/>
    <p:sldId id="309" r:id="rId21"/>
    <p:sldId id="282" r:id="rId22"/>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A7C12E"/>
    <a:srgbClr val="C3D940"/>
    <a:srgbClr val="000000"/>
  </p:clrMru>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54" d="100"/>
          <a:sy n="154" d="100"/>
        </p:scale>
        <p:origin x="-114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00"/>
        </a:solidFill>
        <a:effectLst/>
      </p:bgPr>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343415781"/>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60" name="Shape 60"/>
          <p:cNvSpPr txBo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Calibri"/>
              <a:buNone/>
            </a:pPr>
            <a:r>
              <a:rPr lang="en-US" sz="1800" b="0" i="0" u="none" strike="noStrike" cap="none" baseline="0">
                <a:latin typeface="Calibri"/>
                <a:ea typeface="Calibri"/>
                <a:cs typeface="Calibri"/>
                <a:sym typeface="Calibri"/>
              </a:rPr>
              <a:t>Pam have other suggestions for this?</a:t>
            </a:r>
          </a:p>
        </p:txBody>
      </p:sp>
      <p:sp>
        <p:nvSpPr>
          <p:cNvPr id="61" name="Shape 6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60" name="Shape 60"/>
          <p:cNvSpPr txBo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Calibri"/>
              <a:buNone/>
            </a:pPr>
            <a:r>
              <a:rPr lang="en-US" sz="1800" b="0" i="0" u="none" strike="noStrike" cap="none" baseline="0">
                <a:latin typeface="Calibri"/>
                <a:ea typeface="Calibri"/>
                <a:cs typeface="Calibri"/>
                <a:sym typeface="Calibri"/>
              </a:rPr>
              <a:t>Pam have other suggestions for this?</a:t>
            </a:r>
          </a:p>
        </p:txBody>
      </p:sp>
      <p:sp>
        <p:nvSpPr>
          <p:cNvPr id="61" name="Shape 6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cSld name="Vertical Title and Text">
    <p:spTree>
      <p:nvGrpSpPr>
        <p:cNvPr id="1" name="Shape 10"/>
        <p:cNvGrpSpPr/>
        <p:nvPr/>
      </p:nvGrpSpPr>
      <p:grpSpPr>
        <a:xfrm>
          <a:off x="0" y="0"/>
          <a:ext cx="0" cy="0"/>
          <a:chOff x="0" y="0"/>
          <a:chExt cx="0" cy="0"/>
        </a:xfrm>
      </p:grpSpPr>
      <p:sp>
        <p:nvSpPr>
          <p:cNvPr id="11" name="Shape 11"/>
          <p:cNvSpPr txBox="1">
            <a:spLocks noGrp="1"/>
          </p:cNvSpPr>
          <p:nvPr>
            <p:ph type="title"/>
          </p:nvPr>
        </p:nvSpPr>
        <p:spPr>
          <a:xfrm rot="5400000">
            <a:off x="4732336" y="2171700"/>
            <a:ext cx="5851525" cy="2057400"/>
          </a:xfrm>
          <a:prstGeom prst="rect">
            <a:avLst/>
          </a:prstGeom>
          <a:noFill/>
          <a:ln>
            <a:noFill/>
          </a:ln>
        </p:spPr>
        <p:txBody>
          <a:bodyPr lIns="91425" tIns="91425" rIns="91425" bIns="91425" anchor="t" anchorCtr="0"/>
          <a:lstStyle>
            <a:lvl1pPr algn="ctr" rtl="0">
              <a:spcBef>
                <a:spcPts val="0"/>
              </a:spcBef>
              <a:buClr>
                <a:schemeClr val="dk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2" name="Shape 12"/>
          <p:cNvSpPr txBox="1">
            <a:spLocks noGrp="1"/>
          </p:cNvSpPr>
          <p:nvPr>
            <p:ph type="body" idx="1"/>
          </p:nvPr>
        </p:nvSpPr>
        <p:spPr>
          <a:xfrm rot="5400000">
            <a:off x="541336" y="190500"/>
            <a:ext cx="5851525" cy="6019798"/>
          </a:xfrm>
          <a:prstGeom prst="rect">
            <a:avLst/>
          </a:prstGeom>
          <a:noFill/>
          <a:ln>
            <a:noFill/>
          </a:ln>
        </p:spPr>
        <p:txBody>
          <a:bodyPr lIns="91425" tIns="91425" rIns="91425" bIns="91425" anchor="t" anchorCtr="0"/>
          <a:lstStyle>
            <a:lvl1pPr marL="342900" indent="-50800" algn="l" rtl="0">
              <a:spcBef>
                <a:spcPts val="640"/>
              </a:spcBef>
              <a:buClr>
                <a:schemeClr val="dk1"/>
              </a:buClr>
              <a:buFont typeface="Arial"/>
              <a:buChar char="•"/>
              <a:defRPr/>
            </a:lvl1pPr>
            <a:lvl2pPr marL="742950" indent="-19050" algn="l" rtl="0">
              <a:spcBef>
                <a:spcPts val="560"/>
              </a:spcBef>
              <a:buClr>
                <a:schemeClr val="dk1"/>
              </a:buClr>
              <a:buFont typeface="Arial"/>
              <a:buChar char="–"/>
              <a:defRPr/>
            </a:lvl2pPr>
            <a:lvl3pPr marL="1143000" indent="12700" algn="l" rtl="0">
              <a:spcBef>
                <a:spcPts val="480"/>
              </a:spcBef>
              <a:buClr>
                <a:schemeClr val="dk1"/>
              </a:buClr>
              <a:buFont typeface="Arial"/>
              <a:buChar char="•"/>
              <a:defRPr/>
            </a:lvl3pPr>
            <a:lvl4pPr marL="1600200" indent="-12700" algn="l" rtl="0">
              <a:spcBef>
                <a:spcPts val="400"/>
              </a:spcBef>
              <a:buClr>
                <a:schemeClr val="dk1"/>
              </a:buClr>
              <a:buFont typeface="Arial"/>
              <a:buChar char="–"/>
              <a:defRPr/>
            </a:lvl4pPr>
            <a:lvl5pPr marL="2057400" indent="-12700" algn="l" rtl="0">
              <a:spcBef>
                <a:spcPts val="400"/>
              </a:spcBef>
              <a:buClr>
                <a:schemeClr val="dk1"/>
              </a:buClr>
              <a:buFont typeface="Arial"/>
              <a:buChar char="»"/>
              <a:defRPr/>
            </a:lvl5pPr>
            <a:lvl6pPr marL="2514600" indent="-12700" algn="l" rtl="0">
              <a:spcBef>
                <a:spcPts val="400"/>
              </a:spcBef>
              <a:buClr>
                <a:schemeClr val="dk1"/>
              </a:buClr>
              <a:buFont typeface="Arial"/>
              <a:buChar char="•"/>
              <a:defRPr/>
            </a:lvl6pPr>
            <a:lvl7pPr marL="2971800" indent="-12700" algn="l" rtl="0">
              <a:spcBef>
                <a:spcPts val="400"/>
              </a:spcBef>
              <a:buClr>
                <a:schemeClr val="dk1"/>
              </a:buClr>
              <a:buFont typeface="Arial"/>
              <a:buChar char="•"/>
              <a:defRPr/>
            </a:lvl7pPr>
            <a:lvl8pPr marL="3429000" indent="-12700" algn="l" rtl="0">
              <a:spcBef>
                <a:spcPts val="400"/>
              </a:spcBef>
              <a:buClr>
                <a:schemeClr val="dk1"/>
              </a:buClr>
              <a:buFont typeface="Arial"/>
              <a:buChar char="•"/>
              <a:defRPr/>
            </a:lvl8pPr>
            <a:lvl9pPr marL="3886200" indent="-12700" algn="l" rtl="0">
              <a:spcBef>
                <a:spcPts val="400"/>
              </a:spcBef>
              <a:buClr>
                <a:schemeClr val="dk1"/>
              </a:buClr>
              <a:buFont typeface="Arial"/>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cSld name="Title and Content">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274637"/>
            <a:ext cx="8229600" cy="1143000"/>
          </a:xfrm>
          <a:prstGeom prst="rect">
            <a:avLst/>
          </a:prstGeom>
          <a:noFill/>
          <a:ln>
            <a:noFill/>
          </a:ln>
        </p:spPr>
        <p:txBody>
          <a:bodyPr lIns="91425" tIns="91425" rIns="91425" bIns="91425" anchor="t" anchorCtr="0"/>
          <a:lstStyle>
            <a:lvl1pPr algn="ctr" rtl="0">
              <a:spcBef>
                <a:spcPts val="0"/>
              </a:spcBef>
              <a:buClr>
                <a:schemeClr val="dk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2" name="Shape 42"/>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indent="-50800" algn="l" rtl="0">
              <a:spcBef>
                <a:spcPts val="640"/>
              </a:spcBef>
              <a:buClr>
                <a:schemeClr val="dk1"/>
              </a:buClr>
              <a:buFont typeface="Arial"/>
              <a:buChar char="•"/>
              <a:defRPr/>
            </a:lvl1pPr>
            <a:lvl2pPr marL="742950" indent="-19050" algn="l" rtl="0">
              <a:spcBef>
                <a:spcPts val="560"/>
              </a:spcBef>
              <a:buClr>
                <a:schemeClr val="dk1"/>
              </a:buClr>
              <a:buFont typeface="Arial"/>
              <a:buChar char="–"/>
              <a:defRPr/>
            </a:lvl2pPr>
            <a:lvl3pPr marL="1143000" indent="12700" algn="l" rtl="0">
              <a:spcBef>
                <a:spcPts val="480"/>
              </a:spcBef>
              <a:buClr>
                <a:schemeClr val="dk1"/>
              </a:buClr>
              <a:buFont typeface="Arial"/>
              <a:buChar char="•"/>
              <a:defRPr/>
            </a:lvl3pPr>
            <a:lvl4pPr marL="1600200" indent="-12700" algn="l" rtl="0">
              <a:spcBef>
                <a:spcPts val="400"/>
              </a:spcBef>
              <a:buClr>
                <a:schemeClr val="dk1"/>
              </a:buClr>
              <a:buFont typeface="Arial"/>
              <a:buChar char="–"/>
              <a:defRPr/>
            </a:lvl4pPr>
            <a:lvl5pPr marL="2057400" indent="-12700" algn="l" rtl="0">
              <a:spcBef>
                <a:spcPts val="400"/>
              </a:spcBef>
              <a:buClr>
                <a:schemeClr val="dk1"/>
              </a:buClr>
              <a:buFont typeface="Arial"/>
              <a:buChar char="»"/>
              <a:defRPr/>
            </a:lvl5pPr>
            <a:lvl6pPr marL="2514600" indent="-12700" algn="l" rtl="0">
              <a:spcBef>
                <a:spcPts val="400"/>
              </a:spcBef>
              <a:buClr>
                <a:schemeClr val="dk1"/>
              </a:buClr>
              <a:buFont typeface="Arial"/>
              <a:buChar char="•"/>
              <a:defRPr/>
            </a:lvl6pPr>
            <a:lvl7pPr marL="2971800" indent="-12700" algn="l" rtl="0">
              <a:spcBef>
                <a:spcPts val="400"/>
              </a:spcBef>
              <a:buClr>
                <a:schemeClr val="dk1"/>
              </a:buClr>
              <a:buFont typeface="Arial"/>
              <a:buChar char="•"/>
              <a:defRPr/>
            </a:lvl7pPr>
            <a:lvl8pPr marL="3429000" indent="-12700" algn="l" rtl="0">
              <a:spcBef>
                <a:spcPts val="400"/>
              </a:spcBef>
              <a:buClr>
                <a:schemeClr val="dk1"/>
              </a:buClr>
              <a:buFont typeface="Arial"/>
              <a:buChar char="•"/>
              <a:defRPr/>
            </a:lvl8pPr>
            <a:lvl9pPr marL="3886200" indent="-12700" algn="l" rtl="0">
              <a:spcBef>
                <a:spcPts val="400"/>
              </a:spcBef>
              <a:buClr>
                <a:schemeClr val="dk1"/>
              </a:buClr>
              <a:buFont typeface="Arial"/>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cSld name="Title and Vertical Text">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457200" y="274637"/>
            <a:ext cx="8229600" cy="1143000"/>
          </a:xfrm>
          <a:prstGeom prst="rect">
            <a:avLst/>
          </a:prstGeom>
          <a:noFill/>
          <a:ln>
            <a:noFill/>
          </a:ln>
        </p:spPr>
        <p:txBody>
          <a:bodyPr lIns="91425" tIns="91425" rIns="91425" bIns="91425" anchor="t" anchorCtr="0"/>
          <a:lstStyle>
            <a:lvl1pPr algn="ctr" rtl="0">
              <a:spcBef>
                <a:spcPts val="0"/>
              </a:spcBef>
              <a:buClr>
                <a:schemeClr val="dk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5" name="Shape 15"/>
          <p:cNvSpPr txBox="1">
            <a:spLocks noGrp="1"/>
          </p:cNvSpPr>
          <p:nvPr>
            <p:ph type="body" idx="1"/>
          </p:nvPr>
        </p:nvSpPr>
        <p:spPr>
          <a:xfrm rot="5400000">
            <a:off x="2309017" y="-251618"/>
            <a:ext cx="4525963" cy="8229600"/>
          </a:xfrm>
          <a:prstGeom prst="rect">
            <a:avLst/>
          </a:prstGeom>
          <a:noFill/>
          <a:ln>
            <a:noFill/>
          </a:ln>
        </p:spPr>
        <p:txBody>
          <a:bodyPr lIns="91425" tIns="91425" rIns="91425" bIns="91425" anchor="t" anchorCtr="0"/>
          <a:lstStyle>
            <a:lvl1pPr marL="342900" indent="-50800" algn="l" rtl="0">
              <a:spcBef>
                <a:spcPts val="640"/>
              </a:spcBef>
              <a:buClr>
                <a:schemeClr val="dk1"/>
              </a:buClr>
              <a:buFont typeface="Arial"/>
              <a:buChar char="•"/>
              <a:defRPr/>
            </a:lvl1pPr>
            <a:lvl2pPr marL="742950" indent="-19050" algn="l" rtl="0">
              <a:spcBef>
                <a:spcPts val="560"/>
              </a:spcBef>
              <a:buClr>
                <a:schemeClr val="dk1"/>
              </a:buClr>
              <a:buFont typeface="Arial"/>
              <a:buChar char="–"/>
              <a:defRPr/>
            </a:lvl2pPr>
            <a:lvl3pPr marL="1143000" indent="12700" algn="l" rtl="0">
              <a:spcBef>
                <a:spcPts val="480"/>
              </a:spcBef>
              <a:buClr>
                <a:schemeClr val="dk1"/>
              </a:buClr>
              <a:buFont typeface="Arial"/>
              <a:buChar char="•"/>
              <a:defRPr/>
            </a:lvl3pPr>
            <a:lvl4pPr marL="1600200" indent="-12700" algn="l" rtl="0">
              <a:spcBef>
                <a:spcPts val="400"/>
              </a:spcBef>
              <a:buClr>
                <a:schemeClr val="dk1"/>
              </a:buClr>
              <a:buFont typeface="Arial"/>
              <a:buChar char="–"/>
              <a:defRPr/>
            </a:lvl4pPr>
            <a:lvl5pPr marL="2057400" indent="-12700" algn="l" rtl="0">
              <a:spcBef>
                <a:spcPts val="400"/>
              </a:spcBef>
              <a:buClr>
                <a:schemeClr val="dk1"/>
              </a:buClr>
              <a:buFont typeface="Arial"/>
              <a:buChar char="»"/>
              <a:defRPr/>
            </a:lvl5pPr>
            <a:lvl6pPr marL="2514600" indent="-12700" algn="l" rtl="0">
              <a:spcBef>
                <a:spcPts val="400"/>
              </a:spcBef>
              <a:buClr>
                <a:schemeClr val="dk1"/>
              </a:buClr>
              <a:buFont typeface="Arial"/>
              <a:buChar char="•"/>
              <a:defRPr/>
            </a:lvl6pPr>
            <a:lvl7pPr marL="2971800" indent="-12700" algn="l" rtl="0">
              <a:spcBef>
                <a:spcPts val="400"/>
              </a:spcBef>
              <a:buClr>
                <a:schemeClr val="dk1"/>
              </a:buClr>
              <a:buFont typeface="Arial"/>
              <a:buChar char="•"/>
              <a:defRPr/>
            </a:lvl7pPr>
            <a:lvl8pPr marL="3429000" indent="-12700" algn="l" rtl="0">
              <a:spcBef>
                <a:spcPts val="400"/>
              </a:spcBef>
              <a:buClr>
                <a:schemeClr val="dk1"/>
              </a:buClr>
              <a:buFont typeface="Arial"/>
              <a:buChar char="•"/>
              <a:defRPr/>
            </a:lvl8pPr>
            <a:lvl9pPr marL="3886200" indent="-12700" algn="l" rtl="0">
              <a:spcBef>
                <a:spcPts val="400"/>
              </a:spcBef>
              <a:buClr>
                <a:schemeClr val="dk1"/>
              </a:buClr>
              <a:buFont typeface="Arial"/>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cSld name="Picture with Caption">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8" name="Shape 18"/>
          <p:cNvSpPr>
            <a:spLocks noGrp="1"/>
          </p:cNvSpPr>
          <p:nvPr>
            <p:ph type="pic" idx="2"/>
          </p:nvPr>
        </p:nvSpPr>
        <p:spPr>
          <a:xfrm>
            <a:off x="1792288" y="612775"/>
            <a:ext cx="5486399" cy="4114800"/>
          </a:xfrm>
          <a:prstGeom prst="rect">
            <a:avLst/>
          </a:prstGeom>
          <a:noFill/>
          <a:ln>
            <a:noFill/>
          </a:ln>
        </p:spPr>
      </p:sp>
      <p:sp>
        <p:nvSpPr>
          <p:cNvPr id="19" name="Shape 19"/>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cSld name="Content with Caption">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2" name="Shape 22"/>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3" name="Shape 23"/>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cSld name="Blank">
    <p:spTree>
      <p:nvGrpSpPr>
        <p:cNvPr id="1" name="Shape 24"/>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457200" y="274637"/>
            <a:ext cx="8229600" cy="1143000"/>
          </a:xfrm>
          <a:prstGeom prst="rect">
            <a:avLst/>
          </a:prstGeom>
          <a:noFill/>
          <a:ln>
            <a:noFill/>
          </a:ln>
        </p:spPr>
        <p:txBody>
          <a:bodyPr lIns="91425" tIns="91425" rIns="91425" bIns="91425" anchor="t" anchorCtr="0"/>
          <a:lstStyle>
            <a:lvl1pPr algn="ctr" rtl="0">
              <a:spcBef>
                <a:spcPts val="0"/>
              </a:spcBef>
              <a:buClr>
                <a:schemeClr val="dk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cSld name="Comparison">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457200" y="274637"/>
            <a:ext cx="8229600" cy="1143000"/>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9" name="Shape 29"/>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30" name="Shape 30"/>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1" name="Shape 31"/>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32" name="Shape 32"/>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cSld name="Two Content">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457200" y="274637"/>
            <a:ext cx="8229600" cy="1143000"/>
          </a:xfrm>
          <a:prstGeom prst="rect">
            <a:avLst/>
          </a:prstGeom>
          <a:noFill/>
          <a:ln>
            <a:noFill/>
          </a:ln>
        </p:spPr>
        <p:txBody>
          <a:bodyPr lIns="91425" tIns="91425" rIns="91425" bIns="91425" anchor="t" anchorCtr="0"/>
          <a:lstStyle>
            <a:lvl1pPr algn="ctr" rtl="0">
              <a:spcBef>
                <a:spcPts val="0"/>
              </a:spcBef>
              <a:buClr>
                <a:schemeClr val="dk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5" name="Shape 35"/>
          <p:cNvSpPr txBox="1">
            <a:spLocks noGrp="1"/>
          </p:cNvSpPr>
          <p:nvPr>
            <p:ph type="body" idx="1"/>
          </p:nvPr>
        </p:nvSpPr>
        <p:spPr>
          <a:xfrm>
            <a:off x="457200" y="1600200"/>
            <a:ext cx="4038598"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6" name="Shape 36"/>
          <p:cNvSpPr txBox="1">
            <a:spLocks noGrp="1"/>
          </p:cNvSpPr>
          <p:nvPr>
            <p:ph type="body" idx="2"/>
          </p:nvPr>
        </p:nvSpPr>
        <p:spPr>
          <a:xfrm>
            <a:off x="4648200" y="1600200"/>
            <a:ext cx="4038598"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cSld name="Section Head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9" name="Shape 39"/>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spcBef>
                <a:spcPts val="0"/>
              </a:spcBef>
              <a:buClr>
                <a:srgbClr val="A7A3A1"/>
              </a:buClr>
              <a:buFont typeface="Arial"/>
              <a:buNone/>
              <a:defRPr/>
            </a:lvl1pPr>
            <a:lvl2pPr marL="457200" indent="0" rtl="0">
              <a:spcBef>
                <a:spcPts val="0"/>
              </a:spcBef>
              <a:buClr>
                <a:srgbClr val="A7A3A1"/>
              </a:buClr>
              <a:buFont typeface="Arial"/>
              <a:buNone/>
              <a:defRPr/>
            </a:lvl2pPr>
            <a:lvl3pPr marL="914400" indent="0" rtl="0">
              <a:spcBef>
                <a:spcPts val="0"/>
              </a:spcBef>
              <a:buClr>
                <a:srgbClr val="A7A3A1"/>
              </a:buClr>
              <a:buFont typeface="Arial"/>
              <a:buNone/>
              <a:defRPr/>
            </a:lvl3pPr>
            <a:lvl4pPr marL="1371600" indent="0" rtl="0">
              <a:spcBef>
                <a:spcPts val="0"/>
              </a:spcBef>
              <a:buClr>
                <a:srgbClr val="A7A3A1"/>
              </a:buClr>
              <a:buFont typeface="Arial"/>
              <a:buNone/>
              <a:defRPr/>
            </a:lvl4pPr>
            <a:lvl5pPr marL="1828800" indent="0" rtl="0">
              <a:spcBef>
                <a:spcPts val="0"/>
              </a:spcBef>
              <a:buClr>
                <a:srgbClr val="A7A3A1"/>
              </a:buClr>
              <a:buFont typeface="Arial"/>
              <a:buNone/>
              <a:defRPr/>
            </a:lvl5pPr>
            <a:lvl6pPr marL="2286000" indent="0" rtl="0">
              <a:spcBef>
                <a:spcPts val="0"/>
              </a:spcBef>
              <a:buClr>
                <a:srgbClr val="A7A3A1"/>
              </a:buClr>
              <a:buFont typeface="Arial"/>
              <a:buNone/>
              <a:defRPr/>
            </a:lvl6pPr>
            <a:lvl7pPr marL="2743200" indent="0" rtl="0">
              <a:spcBef>
                <a:spcPts val="0"/>
              </a:spcBef>
              <a:buClr>
                <a:srgbClr val="A7A3A1"/>
              </a:buClr>
              <a:buFont typeface="Arial"/>
              <a:buNone/>
              <a:defRPr/>
            </a:lvl7pPr>
            <a:lvl8pPr marL="3200400" indent="0" rtl="0">
              <a:spcBef>
                <a:spcPts val="0"/>
              </a:spcBef>
              <a:buClr>
                <a:srgbClr val="A7A3A1"/>
              </a:buClr>
              <a:buFont typeface="Arial"/>
              <a:buNone/>
              <a:defRPr/>
            </a:lvl8pPr>
            <a:lvl9pPr marL="3657600" indent="0" rtl="0">
              <a:spcBef>
                <a:spcPts val="0"/>
              </a:spcBef>
              <a:buClr>
                <a:srgbClr val="A7A3A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p:nvPr/>
        </p:nvSpPr>
        <p:spPr>
          <a:xfrm>
            <a:off x="457200" y="274637"/>
            <a:ext cx="8229600" cy="11430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None/>
            </a:pPr>
            <a:endParaRPr sz="1400" b="0" i="0" u="none" strike="noStrike" cap="none" baseline="0">
              <a:solidFill>
                <a:srgbClr val="000000"/>
              </a:solidFill>
              <a:latin typeface="Arial"/>
              <a:ea typeface="Arial"/>
              <a:cs typeface="Arial"/>
              <a:sym typeface="Arial"/>
            </a:endParaRPr>
          </a:p>
        </p:txBody>
      </p:sp>
      <p:sp>
        <p:nvSpPr>
          <p:cNvPr id="6" name="Shape 6"/>
          <p:cNvSpPr txBox="1"/>
          <p:nvPr/>
        </p:nvSpPr>
        <p:spPr>
          <a:xfrm>
            <a:off x="457200" y="1600200"/>
            <a:ext cx="8229600" cy="4525961"/>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None/>
            </a:pPr>
            <a:endParaRPr sz="1400" b="0" i="0" u="none" strike="noStrike" cap="none" baseline="0">
              <a:solidFill>
                <a:srgbClr val="000000"/>
              </a:solidFill>
              <a:latin typeface="Arial"/>
              <a:ea typeface="Arial"/>
              <a:cs typeface="Arial"/>
              <a:sym typeface="Arial"/>
            </a:endParaRPr>
          </a:p>
        </p:txBody>
      </p:sp>
      <p:sp>
        <p:nvSpPr>
          <p:cNvPr id="7" name="Shape 7"/>
          <p:cNvSpPr txBox="1"/>
          <p:nvPr/>
        </p:nvSpPr>
        <p:spPr>
          <a:xfrm>
            <a:off x="457200" y="6356350"/>
            <a:ext cx="2133599" cy="365125"/>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None/>
            </a:pPr>
            <a:endParaRPr sz="1400" b="0" i="0" u="none" strike="noStrike" cap="none" baseline="0">
              <a:solidFill>
                <a:srgbClr val="000000"/>
              </a:solidFill>
              <a:latin typeface="Arial"/>
              <a:ea typeface="Arial"/>
              <a:cs typeface="Arial"/>
              <a:sym typeface="Arial"/>
            </a:endParaRPr>
          </a:p>
        </p:txBody>
      </p:sp>
      <p:sp>
        <p:nvSpPr>
          <p:cNvPr id="8" name="Shape 8"/>
          <p:cNvSpPr txBox="1"/>
          <p:nvPr/>
        </p:nvSpPr>
        <p:spPr>
          <a:xfrm>
            <a:off x="3124200" y="6356350"/>
            <a:ext cx="2895600" cy="365125"/>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None/>
            </a:pPr>
            <a:endParaRPr sz="1400" b="0" i="0" u="none" strike="noStrike" cap="none" baseline="0">
              <a:solidFill>
                <a:srgbClr val="000000"/>
              </a:solidFill>
              <a:latin typeface="Arial"/>
              <a:ea typeface="Arial"/>
              <a:cs typeface="Arial"/>
              <a:sym typeface="Arial"/>
            </a:endParaRPr>
          </a:p>
        </p:txBody>
      </p:sp>
      <p:sp>
        <p:nvSpPr>
          <p:cNvPr id="9" name="Shape 9"/>
          <p:cNvSpPr txBox="1"/>
          <p:nvPr/>
        </p:nvSpPr>
        <p:spPr>
          <a:xfrm>
            <a:off x="6553200" y="6356350"/>
            <a:ext cx="2133599" cy="365125"/>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None/>
            </a:pPr>
            <a:endParaRPr sz="1400" b="0" i="0" u="none" strike="noStrike" cap="none" baseline="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0.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1.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53"/>
        <p:cNvGrpSpPr/>
        <p:nvPr/>
      </p:nvGrpSpPr>
      <p:grpSpPr>
        <a:xfrm>
          <a:off x="0" y="0"/>
          <a:ext cx="0" cy="0"/>
          <a:chOff x="0" y="0"/>
          <a:chExt cx="0" cy="0"/>
        </a:xfrm>
      </p:grpSpPr>
      <p:sp>
        <p:nvSpPr>
          <p:cNvPr id="54" name="Shape 54"/>
          <p:cNvSpPr txBox="1"/>
          <p:nvPr/>
        </p:nvSpPr>
        <p:spPr>
          <a:xfrm>
            <a:off x="-1" y="2894523"/>
            <a:ext cx="9168740" cy="1723519"/>
          </a:xfrm>
          <a:prstGeom prst="rect">
            <a:avLst/>
          </a:prstGeom>
          <a:noFill/>
          <a:ln>
            <a:noFill/>
          </a:ln>
        </p:spPr>
        <p:txBody>
          <a:bodyPr lIns="91425" tIns="91425" rIns="91425" bIns="91425" anchor="ctr" anchorCtr="0">
            <a:noAutofit/>
          </a:bodyPr>
          <a:lstStyle/>
          <a:p>
            <a:pPr lvl="0" algn="ctr">
              <a:buClr>
                <a:srgbClr val="951528"/>
              </a:buClr>
              <a:buSzPct val="25000"/>
            </a:pPr>
            <a:r>
              <a:rPr lang="en-US" sz="5500" b="1" dirty="0" smtClean="0">
                <a:solidFill>
                  <a:schemeClr val="accent4"/>
                </a:solidFill>
                <a:latin typeface="Calibri"/>
                <a:ea typeface="Trebuchet MS"/>
                <a:cs typeface="Calibri"/>
                <a:sym typeface="Trebuchet MS"/>
              </a:rPr>
              <a:t>ORDER AND PURPOSE OF POLICY SPEECHES</a:t>
            </a:r>
            <a:endParaRPr lang="en-US" sz="5500" b="1" i="0" u="none" strike="noStrike" cap="none" baseline="0" dirty="0">
              <a:solidFill>
                <a:schemeClr val="accent4"/>
              </a:solidFill>
              <a:latin typeface="Calibri"/>
              <a:ea typeface="Trebuchet MS"/>
              <a:cs typeface="Calibri"/>
              <a:sym typeface="Trebuchet MS"/>
            </a:endParaRPr>
          </a:p>
        </p:txBody>
      </p:sp>
      <p:pic>
        <p:nvPicPr>
          <p:cNvPr id="6" name="Shape 275"/>
          <p:cNvPicPr preferRelativeResize="0">
            <a:picLocks noChangeAspect="1"/>
          </p:cNvPicPr>
          <p:nvPr/>
        </p:nvPicPr>
        <p:blipFill rotWithShape="1">
          <a:blip r:embed="rId3">
            <a:alphaModFix/>
          </a:blip>
          <a:srcRect/>
          <a:stretch/>
        </p:blipFill>
        <p:spPr>
          <a:xfrm>
            <a:off x="2874962" y="625919"/>
            <a:ext cx="3378200" cy="1299369"/>
          </a:xfrm>
          <a:prstGeom prst="rect">
            <a:avLst/>
          </a:prstGeom>
          <a:noFill/>
          <a:ln>
            <a:noFill/>
          </a:ln>
        </p:spPr>
      </p:pic>
      <p:sp>
        <p:nvSpPr>
          <p:cNvPr id="5" name="Rectangle 4"/>
          <p:cNvSpPr/>
          <p:nvPr/>
        </p:nvSpPr>
        <p:spPr>
          <a:xfrm>
            <a:off x="-164943" y="-16494"/>
            <a:ext cx="9333684" cy="214409"/>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Freeform 7"/>
          <p:cNvSpPr/>
          <p:nvPr/>
        </p:nvSpPr>
        <p:spPr>
          <a:xfrm>
            <a:off x="-32988" y="-32988"/>
            <a:ext cx="5591551" cy="346354"/>
          </a:xfrm>
          <a:custGeom>
            <a:avLst/>
            <a:gdLst>
              <a:gd name="connsiteX0" fmla="*/ 5294654 w 5591551"/>
              <a:gd name="connsiteY0" fmla="*/ 8247 h 346354"/>
              <a:gd name="connsiteX1" fmla="*/ 5591551 w 5591551"/>
              <a:gd name="connsiteY1" fmla="*/ 338107 h 346354"/>
              <a:gd name="connsiteX2" fmla="*/ 0 w 5591551"/>
              <a:gd name="connsiteY2" fmla="*/ 346354 h 346354"/>
              <a:gd name="connsiteX3" fmla="*/ 0 w 5591551"/>
              <a:gd name="connsiteY3" fmla="*/ 0 h 346354"/>
              <a:gd name="connsiteX4" fmla="*/ 5294654 w 5591551"/>
              <a:gd name="connsiteY4" fmla="*/ 8247 h 346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1551" h="346354">
                <a:moveTo>
                  <a:pt x="5294654" y="8247"/>
                </a:moveTo>
                <a:lnTo>
                  <a:pt x="5591551" y="338107"/>
                </a:lnTo>
                <a:lnTo>
                  <a:pt x="0" y="346354"/>
                </a:lnTo>
                <a:lnTo>
                  <a:pt x="0" y="0"/>
                </a:lnTo>
                <a:lnTo>
                  <a:pt x="5294654" y="8247"/>
                </a:lnTo>
                <a:close/>
              </a:path>
            </a:pathLst>
          </a:cu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1" y="6415781"/>
            <a:ext cx="9168741" cy="442219"/>
          </a:xfrm>
          <a:prstGeom prst="rect">
            <a:avLst/>
          </a:prstGeom>
          <a:solidFill>
            <a:schemeClr val="accent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Shape 54"/>
          <p:cNvSpPr txBox="1"/>
          <p:nvPr/>
        </p:nvSpPr>
        <p:spPr>
          <a:xfrm>
            <a:off x="1" y="5261270"/>
            <a:ext cx="9168740" cy="685078"/>
          </a:xfrm>
          <a:prstGeom prst="rect">
            <a:avLst/>
          </a:prstGeom>
          <a:noFill/>
          <a:ln>
            <a:noFill/>
          </a:ln>
        </p:spPr>
        <p:txBody>
          <a:bodyPr lIns="91425" tIns="91425" rIns="91425" bIns="91425" anchor="ctr" anchorCtr="0">
            <a:noAutofit/>
          </a:bodyPr>
          <a:lstStyle/>
          <a:p>
            <a:pPr lvl="0" algn="ctr">
              <a:buClr>
                <a:srgbClr val="951528"/>
              </a:buClr>
              <a:buSzPct val="25000"/>
            </a:pPr>
            <a:r>
              <a:rPr lang="en-US" sz="2400" dirty="0" smtClean="0">
                <a:solidFill>
                  <a:schemeClr val="accent2">
                    <a:lumMod val="60000"/>
                    <a:lumOff val="40000"/>
                  </a:schemeClr>
                </a:solidFill>
                <a:latin typeface="Calibri"/>
                <a:ea typeface="Trebuchet MS"/>
                <a:cs typeface="Calibri"/>
                <a:sym typeface="Trebuchet MS"/>
              </a:rPr>
              <a:t>Developed by Jenny </a:t>
            </a:r>
            <a:r>
              <a:rPr lang="en-US" sz="2400" dirty="0" err="1" smtClean="0">
                <a:solidFill>
                  <a:schemeClr val="accent2">
                    <a:lumMod val="60000"/>
                    <a:lumOff val="40000"/>
                  </a:schemeClr>
                </a:solidFill>
                <a:latin typeface="Calibri"/>
                <a:ea typeface="Trebuchet MS"/>
                <a:cs typeface="Calibri"/>
                <a:sym typeface="Trebuchet MS"/>
              </a:rPr>
              <a:t>Alme</a:t>
            </a:r>
            <a:r>
              <a:rPr lang="en-US" sz="2400" dirty="0" smtClean="0">
                <a:solidFill>
                  <a:schemeClr val="accent2">
                    <a:lumMod val="60000"/>
                    <a:lumOff val="40000"/>
                  </a:schemeClr>
                </a:solidFill>
                <a:latin typeface="Calibri"/>
                <a:ea typeface="Trebuchet MS"/>
                <a:cs typeface="Calibri"/>
                <a:sym typeface="Trebuchet MS"/>
              </a:rPr>
              <a:t>, The </a:t>
            </a:r>
            <a:r>
              <a:rPr lang="en-US" sz="2400" dirty="0" err="1" smtClean="0">
                <a:solidFill>
                  <a:schemeClr val="accent2">
                    <a:lumMod val="60000"/>
                    <a:lumOff val="40000"/>
                  </a:schemeClr>
                </a:solidFill>
                <a:latin typeface="Calibri"/>
                <a:ea typeface="Trebuchet MS"/>
                <a:cs typeface="Calibri"/>
                <a:sym typeface="Trebuchet MS"/>
              </a:rPr>
              <a:t>Harker</a:t>
            </a:r>
            <a:r>
              <a:rPr lang="en-US" sz="2400" dirty="0" smtClean="0">
                <a:solidFill>
                  <a:schemeClr val="accent2">
                    <a:lumMod val="60000"/>
                    <a:lumOff val="40000"/>
                  </a:schemeClr>
                </a:solidFill>
                <a:latin typeface="Calibri"/>
                <a:ea typeface="Trebuchet MS"/>
                <a:cs typeface="Calibri"/>
                <a:sym typeface="Trebuchet MS"/>
              </a:rPr>
              <a:t> School</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50000" decel="5000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par>
                                <p:cTn id="9" presetID="2" presetClass="entr" presetSubtype="4" accel="50000" decel="5000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 presetClass="entr" presetSubtype="8" accel="50000" decel="50000"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500" fill="hold"/>
                                        <p:tgtEl>
                                          <p:spTgt spid="8"/>
                                        </p:tgtEl>
                                        <p:attrNameLst>
                                          <p:attrName>ppt_x</p:attrName>
                                        </p:attrNameLst>
                                      </p:cBhvr>
                                      <p:tavLst>
                                        <p:tav tm="0">
                                          <p:val>
                                            <p:strVal val="0-#ppt_w/2"/>
                                          </p:val>
                                        </p:tav>
                                        <p:tav tm="100000">
                                          <p:val>
                                            <p:strVal val="#ppt_x"/>
                                          </p:val>
                                        </p:tav>
                                      </p:tavLst>
                                    </p:anim>
                                    <p:anim calcmode="lin" valueType="num">
                                      <p:cBhvr additive="base">
                                        <p:cTn id="17" dur="500" fill="hold"/>
                                        <p:tgtEl>
                                          <p:spTgt spid="8"/>
                                        </p:tgtEl>
                                        <p:attrNameLst>
                                          <p:attrName>ppt_y</p:attrName>
                                        </p:attrNameLst>
                                      </p:cBhvr>
                                      <p:tavLst>
                                        <p:tav tm="0">
                                          <p:val>
                                            <p:strVal val="#ppt_y"/>
                                          </p:val>
                                        </p:tav>
                                        <p:tav tm="100000">
                                          <p:val>
                                            <p:strVal val="#ppt_y"/>
                                          </p:val>
                                        </p:tav>
                                      </p:tavLst>
                                    </p:anim>
                                  </p:childTnLst>
                                </p:cTn>
                              </p:par>
                            </p:childTnLst>
                          </p:cTn>
                        </p:par>
                        <p:par>
                          <p:cTn id="18" fill="hold">
                            <p:stCondLst>
                              <p:cond delay="1000"/>
                            </p:stCondLst>
                            <p:childTnLst>
                              <p:par>
                                <p:cTn id="19" presetID="2" presetClass="entr" presetSubtype="8" accel="50000" decel="50000" fill="hold" nodeType="after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0-#ppt_w/2"/>
                                          </p:val>
                                        </p:tav>
                                        <p:tav tm="100000">
                                          <p:val>
                                            <p:strVal val="#ppt_x"/>
                                          </p:val>
                                        </p:tav>
                                      </p:tavLst>
                                    </p:anim>
                                    <p:anim calcmode="lin" valueType="num">
                                      <p:cBhvr additive="base">
                                        <p:cTn id="22" dur="500" fill="hold"/>
                                        <p:tgtEl>
                                          <p:spTgt spid="6"/>
                                        </p:tgtEl>
                                        <p:attrNameLst>
                                          <p:attrName>ppt_y</p:attrName>
                                        </p:attrNameLst>
                                      </p:cBhvr>
                                      <p:tavLst>
                                        <p:tav tm="0">
                                          <p:val>
                                            <p:strVal val="#ppt_y"/>
                                          </p:val>
                                        </p:tav>
                                        <p:tav tm="100000">
                                          <p:val>
                                            <p:strVal val="#ppt_y"/>
                                          </p:val>
                                        </p:tav>
                                      </p:tavLst>
                                    </p:anim>
                                  </p:childTnLst>
                                </p:cTn>
                              </p:par>
                              <p:par>
                                <p:cTn id="23" presetID="37" presetClass="entr" presetSubtype="0"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animEffect transition="in" filter="fade">
                                      <p:cBhvr>
                                        <p:cTn id="25" dur="1000"/>
                                        <p:tgtEl>
                                          <p:spTgt spid="54"/>
                                        </p:tgtEl>
                                      </p:cBhvr>
                                    </p:animEffect>
                                    <p:anim calcmode="lin" valueType="num">
                                      <p:cBhvr>
                                        <p:cTn id="26" dur="1000" fill="hold"/>
                                        <p:tgtEl>
                                          <p:spTgt spid="54"/>
                                        </p:tgtEl>
                                        <p:attrNameLst>
                                          <p:attrName>ppt_x</p:attrName>
                                        </p:attrNameLst>
                                      </p:cBhvr>
                                      <p:tavLst>
                                        <p:tav tm="0">
                                          <p:val>
                                            <p:strVal val="#ppt_x"/>
                                          </p:val>
                                        </p:tav>
                                        <p:tav tm="100000">
                                          <p:val>
                                            <p:strVal val="#ppt_x"/>
                                          </p:val>
                                        </p:tav>
                                      </p:tavLst>
                                    </p:anim>
                                    <p:anim calcmode="lin" valueType="num">
                                      <p:cBhvr>
                                        <p:cTn id="27" dur="900" decel="100000" fill="hold"/>
                                        <p:tgtEl>
                                          <p:spTgt spid="54"/>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54"/>
                                        </p:tgtEl>
                                        <p:attrNameLst>
                                          <p:attrName>ppt_y</p:attrName>
                                        </p:attrNameLst>
                                      </p:cBhvr>
                                      <p:tavLst>
                                        <p:tav tm="0">
                                          <p:val>
                                            <p:strVal val="#ppt_y-.03"/>
                                          </p:val>
                                        </p:tav>
                                        <p:tav tm="100000">
                                          <p:val>
                                            <p:strVal val="#ppt_y"/>
                                          </p:val>
                                        </p:tav>
                                      </p:tavLst>
                                    </p:anim>
                                  </p:childTnLst>
                                </p:cTn>
                              </p:par>
                            </p:childTnLst>
                          </p:cTn>
                        </p:par>
                        <p:par>
                          <p:cTn id="29" fill="hold">
                            <p:stCondLst>
                              <p:cond delay="2000"/>
                            </p:stCondLst>
                            <p:childTnLst>
                              <p:par>
                                <p:cTn id="30" presetID="2" presetClass="entr" presetSubtype="4" accel="50000" decel="50000" fill="hold" grpId="0" nodeType="afterEffect">
                                  <p:stCondLst>
                                    <p:cond delay="0"/>
                                  </p:stCondLst>
                                  <p:iterate type="lt">
                                    <p:tmPct val="0"/>
                                  </p:iterate>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1+#ppt_h/2"/>
                                          </p:val>
                                        </p:tav>
                                        <p:tav tm="100000">
                                          <p:val>
                                            <p:strVal val="#ppt_y"/>
                                          </p:val>
                                        </p:tav>
                                      </p:tavLst>
                                    </p:anim>
                                  </p:childTnLst>
                                </p:cTn>
                              </p:par>
                            </p:childTnLst>
                          </p:cTn>
                        </p:par>
                        <p:par>
                          <p:cTn id="34" fill="hold">
                            <p:stCondLst>
                              <p:cond delay="2500"/>
                            </p:stCondLst>
                            <p:childTnLst>
                              <p:par>
                                <p:cTn id="35" presetID="16" presetClass="emph" presetSubtype="0" fill="hold" grpId="3" nodeType="afterEffect">
                                  <p:stCondLst>
                                    <p:cond delay="0"/>
                                  </p:stCondLst>
                                  <p:iterate type="lt">
                                    <p:tmPct val="4000"/>
                                  </p:iterate>
                                  <p:childTnLst>
                                    <p:set>
                                      <p:cBhvr override="childStyle">
                                        <p:cTn id="36" dur="1000" fill="hold"/>
                                        <p:tgtEl>
                                          <p:spTgt spid="11"/>
                                        </p:tgtEl>
                                        <p:attrNameLst>
                                          <p:attrName>style.color</p:attrName>
                                        </p:attrNameLst>
                                      </p:cBhvr>
                                      <p:to>
                                        <p:clrVal>
                                          <a:schemeClr val="accent2"/>
                                        </p:clrVal>
                                      </p:to>
                                    </p:set>
                                    <p:set>
                                      <p:cBhvr>
                                        <p:cTn id="37" dur="1000" fill="hold"/>
                                        <p:tgtEl>
                                          <p:spTgt spid="11"/>
                                        </p:tgtEl>
                                        <p:attrNameLst>
                                          <p:attrName>fillcolor</p:attrName>
                                        </p:attrNameLst>
                                      </p:cBhvr>
                                      <p:to>
                                        <p:clrVal>
                                          <a:schemeClr val="accent2"/>
                                        </p:clrVal>
                                      </p:to>
                                    </p:set>
                                    <p:set>
                                      <p:cBhvr>
                                        <p:cTn id="38" dur="1000" fill="hold"/>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 grpId="0" animBg="1"/>
      <p:bldP spid="8" grpId="0" animBg="1"/>
      <p:bldP spid="9" grpId="0" animBg="1"/>
      <p:bldP spid="11" grpId="0"/>
      <p:bldP spid="11" grpId="3"/>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b="1" cap="all" dirty="0" smtClean="0">
                <a:solidFill>
                  <a:schemeClr val="accent5"/>
                </a:solidFill>
                <a:latin typeface="Trebuchet MS"/>
                <a:ea typeface="Trebuchet MS"/>
                <a:cs typeface="Trebuchet MS"/>
                <a:sym typeface="Trebuchet MS"/>
              </a:rPr>
              <a:t>1AC</a:t>
            </a:r>
          </a:p>
          <a:p>
            <a:pPr lvl="0" algn="ctr">
              <a:buClr>
                <a:srgbClr val="786F68"/>
              </a:buClr>
              <a:buSzPct val="25000"/>
            </a:pPr>
            <a:r>
              <a:rPr lang="en-US" sz="3600" cap="all" dirty="0" smtClean="0">
                <a:solidFill>
                  <a:srgbClr val="786F68"/>
                </a:solidFill>
                <a:latin typeface="Trebuchet MS"/>
                <a:ea typeface="Trebuchet MS"/>
                <a:cs typeface="Trebuchet MS"/>
                <a:sym typeface="Trebuchet MS"/>
              </a:rPr>
              <a:t>first </a:t>
            </a:r>
            <a:r>
              <a:rPr lang="en-US" sz="3600" cap="all" dirty="0" smtClean="0">
                <a:solidFill>
                  <a:srgbClr val="786F68"/>
                </a:solidFill>
                <a:latin typeface="Trebuchet MS"/>
                <a:ea typeface="Trebuchet MS"/>
                <a:cs typeface="Trebuchet MS"/>
                <a:sym typeface="Trebuchet MS"/>
              </a:rPr>
              <a:t>affirmative </a:t>
            </a:r>
            <a:r>
              <a:rPr lang="en-US" sz="3600" cap="all" dirty="0" smtClean="0">
                <a:solidFill>
                  <a:srgbClr val="786F68"/>
                </a:solidFill>
                <a:latin typeface="Trebuchet MS"/>
                <a:ea typeface="Trebuchet MS"/>
                <a:cs typeface="Trebuchet MS"/>
                <a:sym typeface="Trebuchet MS"/>
              </a:rPr>
              <a:t>constructive</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First speech of the debate </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affirmative team </a:t>
            </a:r>
            <a:r>
              <a:rPr lang="en-US" sz="2200" b="1" dirty="0" smtClean="0">
                <a:solidFill>
                  <a:schemeClr val="tx1"/>
                </a:solidFill>
                <a:latin typeface="Calibri"/>
                <a:ea typeface="Calibri"/>
                <a:cs typeface="Calibri"/>
                <a:sym typeface="Calibri"/>
              </a:rPr>
              <a:t>lays out their proposal </a:t>
            </a:r>
            <a:r>
              <a:rPr lang="en-US" sz="2200" dirty="0" smtClean="0">
                <a:solidFill>
                  <a:schemeClr val="tx1"/>
                </a:solidFill>
                <a:latin typeface="Calibri"/>
                <a:ea typeface="Calibri"/>
                <a:cs typeface="Calibri"/>
                <a:sym typeface="Calibri"/>
              </a:rPr>
              <a:t>and why they think that their proposal would have advantages over the current system.  Here is a common order of their presentation:</a:t>
            </a:r>
            <a:endParaRPr lang="en-US" sz="2200" dirty="0" smtClean="0">
              <a:solidFill>
                <a:schemeClr val="tx1"/>
              </a:solidFill>
              <a:latin typeface="Calibri"/>
              <a:ea typeface="Calibri"/>
              <a:cs typeface="Calibri"/>
              <a:sym typeface="Calibri"/>
            </a:endParaRPr>
          </a:p>
          <a:p>
            <a:pPr marL="914400" lvl="0" indent="-457200">
              <a:spcBef>
                <a:spcPts val="1200"/>
              </a:spcBef>
              <a:buClr>
                <a:srgbClr val="222222"/>
              </a:buClr>
              <a:buSzPct val="100000"/>
              <a:buFont typeface="Courier New"/>
              <a:buChar char="o"/>
            </a:pPr>
            <a:r>
              <a:rPr lang="en-US" sz="2000" b="1" dirty="0" smtClean="0">
                <a:solidFill>
                  <a:schemeClr val="tx1"/>
                </a:solidFill>
                <a:latin typeface="Calibri"/>
                <a:ea typeface="Calibri"/>
                <a:cs typeface="Calibri"/>
                <a:sym typeface="Calibri"/>
              </a:rPr>
              <a:t>Inherency</a:t>
            </a:r>
            <a:r>
              <a:rPr lang="en-US" sz="2000" dirty="0" smtClean="0">
                <a:solidFill>
                  <a:schemeClr val="tx1"/>
                </a:solidFill>
                <a:latin typeface="Calibri"/>
                <a:ea typeface="Calibri"/>
                <a:cs typeface="Calibri"/>
                <a:sym typeface="Calibri"/>
              </a:rPr>
              <a:t> (factual description of the current situation—points to laws responsible for current problems)</a:t>
            </a:r>
          </a:p>
          <a:p>
            <a:pPr marL="914400" lvl="0" indent="-457200">
              <a:spcBef>
                <a:spcPts val="1200"/>
              </a:spcBef>
              <a:buClr>
                <a:srgbClr val="222222"/>
              </a:buClr>
              <a:buSzPct val="100000"/>
              <a:buFont typeface="Courier New"/>
              <a:buChar char="o"/>
            </a:pPr>
            <a:r>
              <a:rPr lang="en-US" sz="2000" b="1" dirty="0" smtClean="0">
                <a:solidFill>
                  <a:schemeClr val="tx1"/>
                </a:solidFill>
                <a:latin typeface="Calibri"/>
                <a:ea typeface="Calibri"/>
                <a:cs typeface="Calibri"/>
                <a:sym typeface="Calibri"/>
              </a:rPr>
              <a:t>Harms</a:t>
            </a:r>
            <a:r>
              <a:rPr lang="en-US" sz="2000" dirty="0" smtClean="0">
                <a:solidFill>
                  <a:schemeClr val="tx1"/>
                </a:solidFill>
                <a:latin typeface="Calibri"/>
                <a:ea typeface="Calibri"/>
                <a:cs typeface="Calibri"/>
                <a:sym typeface="Calibri"/>
              </a:rPr>
              <a:t> (outlines problems with the current situation)</a:t>
            </a:r>
          </a:p>
          <a:p>
            <a:pPr marL="914400" lvl="0" indent="-457200">
              <a:spcBef>
                <a:spcPts val="1200"/>
              </a:spcBef>
              <a:buClr>
                <a:srgbClr val="222222"/>
              </a:buClr>
              <a:buSzPct val="100000"/>
              <a:buFont typeface="Courier New"/>
              <a:buChar char="o"/>
            </a:pPr>
            <a:r>
              <a:rPr lang="en-US" sz="2000" b="1" dirty="0" smtClean="0">
                <a:solidFill>
                  <a:schemeClr val="tx1"/>
                </a:solidFill>
                <a:latin typeface="Calibri"/>
                <a:ea typeface="Calibri"/>
                <a:cs typeface="Calibri"/>
                <a:sym typeface="Calibri"/>
              </a:rPr>
              <a:t>Plan </a:t>
            </a:r>
            <a:r>
              <a:rPr lang="en-US" sz="2000" dirty="0" smtClean="0">
                <a:solidFill>
                  <a:schemeClr val="tx1"/>
                </a:solidFill>
                <a:latin typeface="Calibri"/>
                <a:ea typeface="Calibri"/>
                <a:cs typeface="Calibri"/>
                <a:sym typeface="Calibri"/>
              </a:rPr>
              <a:t>(short statement of what the affirmative team plans to do about the problems they outlined)</a:t>
            </a:r>
          </a:p>
          <a:p>
            <a:pPr marL="914400" lvl="0" indent="-457200">
              <a:spcBef>
                <a:spcPts val="1200"/>
              </a:spcBef>
              <a:buClr>
                <a:srgbClr val="222222"/>
              </a:buClr>
              <a:buSzPct val="100000"/>
              <a:buFont typeface="Courier New"/>
              <a:buChar char="o"/>
            </a:pPr>
            <a:r>
              <a:rPr lang="en-US" sz="2000" b="1" dirty="0" smtClean="0">
                <a:solidFill>
                  <a:schemeClr val="tx1"/>
                </a:solidFill>
                <a:latin typeface="Calibri"/>
                <a:ea typeface="Calibri"/>
                <a:cs typeface="Calibri"/>
                <a:sym typeface="Calibri"/>
              </a:rPr>
              <a:t>Solvency </a:t>
            </a:r>
            <a:r>
              <a:rPr lang="en-US" sz="2000" dirty="0" smtClean="0">
                <a:solidFill>
                  <a:schemeClr val="tx1"/>
                </a:solidFill>
                <a:latin typeface="Calibri"/>
                <a:ea typeface="Calibri"/>
                <a:cs typeface="Calibri"/>
                <a:sym typeface="Calibri"/>
              </a:rPr>
              <a:t>(reasons why the affirmative plan will solve the problems they outlined)</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charRg st="206" end="311"/>
                                            </p:txEl>
                                          </p:spTgt>
                                        </p:tgtEl>
                                        <p:attrNameLst>
                                          <p:attrName>style.visibility</p:attrName>
                                        </p:attrNameLst>
                                      </p:cBhvr>
                                      <p:to>
                                        <p:strVal val="visible"/>
                                      </p:to>
                                    </p:set>
                                    <p:animEffect transition="in" filter="fade">
                                      <p:cBhvr>
                                        <p:cTn id="30" dur="1000"/>
                                        <p:tgtEl>
                                          <p:spTgt spid="6">
                                            <p:txEl>
                                              <p:charRg st="206" end="311"/>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charRg st="311" end="364"/>
                                            </p:txEl>
                                          </p:spTgt>
                                        </p:tgtEl>
                                        <p:attrNameLst>
                                          <p:attrName>style.visibility</p:attrName>
                                        </p:attrNameLst>
                                      </p:cBhvr>
                                      <p:to>
                                        <p:strVal val="visible"/>
                                      </p:to>
                                    </p:set>
                                    <p:animEffect transition="in" filter="fade">
                                      <p:cBhvr>
                                        <p:cTn id="34" dur="1000"/>
                                        <p:tgtEl>
                                          <p:spTgt spid="6">
                                            <p:txEl>
                                              <p:charRg st="311" end="364"/>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charRg st="364" end="461"/>
                                            </p:txEl>
                                          </p:spTgt>
                                        </p:tgtEl>
                                        <p:attrNameLst>
                                          <p:attrName>style.visibility</p:attrName>
                                        </p:attrNameLst>
                                      </p:cBhvr>
                                      <p:to>
                                        <p:strVal val="visible"/>
                                      </p:to>
                                    </p:set>
                                    <p:animEffect transition="in" filter="fade">
                                      <p:cBhvr>
                                        <p:cTn id="38" dur="1000"/>
                                        <p:tgtEl>
                                          <p:spTgt spid="6">
                                            <p:txEl>
                                              <p:charRg st="364" end="461"/>
                                            </p:txEl>
                                          </p:spTgt>
                                        </p:tgtEl>
                                      </p:cBhvr>
                                    </p:animEffect>
                                  </p:childTnLst>
                                </p:cTn>
                              </p:par>
                            </p:childTnLst>
                          </p:cTn>
                        </p:par>
                        <p:par>
                          <p:cTn id="39" fill="hold">
                            <p:stCondLst>
                              <p:cond delay="7500"/>
                            </p:stCondLst>
                            <p:childTnLst>
                              <p:par>
                                <p:cTn id="40" presetID="10" presetClass="entr" presetSubtype="0" fill="hold" grpId="0" nodeType="afterEffect">
                                  <p:stCondLst>
                                    <p:cond delay="0"/>
                                  </p:stCondLst>
                                  <p:childTnLst>
                                    <p:set>
                                      <p:cBhvr>
                                        <p:cTn id="41" dur="1" fill="hold">
                                          <p:stCondLst>
                                            <p:cond delay="0"/>
                                          </p:stCondLst>
                                        </p:cTn>
                                        <p:tgtEl>
                                          <p:spTgt spid="6">
                                            <p:txEl>
                                              <p:charRg st="461" end="543"/>
                                            </p:txEl>
                                          </p:spTgt>
                                        </p:tgtEl>
                                        <p:attrNameLst>
                                          <p:attrName>style.visibility</p:attrName>
                                        </p:attrNameLst>
                                      </p:cBhvr>
                                      <p:to>
                                        <p:strVal val="visible"/>
                                      </p:to>
                                    </p:set>
                                    <p:animEffect transition="in" filter="fade">
                                      <p:cBhvr>
                                        <p:cTn id="42" dur="1000"/>
                                        <p:tgtEl>
                                          <p:spTgt spid="6">
                                            <p:txEl>
                                              <p:charRg st="461" end="54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b="1" cap="all" dirty="0" smtClean="0">
                <a:solidFill>
                  <a:schemeClr val="accent5"/>
                </a:solidFill>
                <a:latin typeface="Trebuchet MS"/>
                <a:ea typeface="Trebuchet MS"/>
                <a:cs typeface="Trebuchet MS"/>
                <a:sym typeface="Trebuchet MS"/>
              </a:rPr>
              <a:t>1AC</a:t>
            </a:r>
          </a:p>
          <a:p>
            <a:pPr lvl="0" algn="ctr">
              <a:buClr>
                <a:srgbClr val="786F68"/>
              </a:buClr>
              <a:buSzPct val="25000"/>
            </a:pPr>
            <a:r>
              <a:rPr lang="en-US" sz="3600" cap="all" dirty="0" smtClean="0">
                <a:solidFill>
                  <a:srgbClr val="786F68"/>
                </a:solidFill>
                <a:latin typeface="Trebuchet MS"/>
                <a:ea typeface="Trebuchet MS"/>
                <a:cs typeface="Trebuchet MS"/>
                <a:sym typeface="Trebuchet MS"/>
              </a:rPr>
              <a:t>first </a:t>
            </a:r>
            <a:r>
              <a:rPr lang="en-US" sz="3600" cap="all" dirty="0" smtClean="0">
                <a:solidFill>
                  <a:srgbClr val="786F68"/>
                </a:solidFill>
                <a:latin typeface="Trebuchet MS"/>
                <a:ea typeface="Trebuchet MS"/>
                <a:cs typeface="Trebuchet MS"/>
                <a:sym typeface="Trebuchet MS"/>
              </a:rPr>
              <a:t>affirmative </a:t>
            </a:r>
            <a:r>
              <a:rPr lang="en-US" sz="3600" cap="all" dirty="0" smtClean="0">
                <a:solidFill>
                  <a:srgbClr val="786F68"/>
                </a:solidFill>
                <a:latin typeface="Trebuchet MS"/>
                <a:ea typeface="Trebuchet MS"/>
                <a:cs typeface="Trebuchet MS"/>
                <a:sym typeface="Trebuchet MS"/>
              </a:rPr>
              <a:t>constructive</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Here is an even more common order of their presentation:</a:t>
            </a:r>
            <a:endParaRPr lang="en-US" sz="2200" dirty="0" smtClean="0">
              <a:solidFill>
                <a:schemeClr val="tx1"/>
              </a:solidFill>
              <a:latin typeface="Calibri"/>
              <a:ea typeface="Calibri"/>
              <a:cs typeface="Calibri"/>
              <a:sym typeface="Calibri"/>
            </a:endParaRPr>
          </a:p>
          <a:p>
            <a:pPr marL="914400" lvl="0" indent="-457200">
              <a:spcBef>
                <a:spcPts val="1200"/>
              </a:spcBef>
              <a:buClr>
                <a:srgbClr val="222222"/>
              </a:buClr>
              <a:buSzPct val="100000"/>
              <a:buFont typeface="Courier New"/>
              <a:buChar char="o"/>
            </a:pPr>
            <a:r>
              <a:rPr lang="en-US" sz="2000" b="1" dirty="0" smtClean="0">
                <a:solidFill>
                  <a:schemeClr val="tx1"/>
                </a:solidFill>
                <a:latin typeface="Calibri"/>
                <a:ea typeface="Calibri"/>
                <a:cs typeface="Calibri"/>
                <a:sym typeface="Calibri"/>
              </a:rPr>
              <a:t>Inherency </a:t>
            </a:r>
            <a:r>
              <a:rPr lang="en-US" sz="2000" dirty="0" smtClean="0">
                <a:solidFill>
                  <a:schemeClr val="tx1"/>
                </a:solidFill>
                <a:latin typeface="Calibri"/>
                <a:ea typeface="Calibri"/>
                <a:cs typeface="Calibri"/>
                <a:sym typeface="Calibri"/>
              </a:rPr>
              <a:t>(factual description of the current situation—points to laws responsible for current problems)</a:t>
            </a:r>
          </a:p>
          <a:p>
            <a:pPr marL="914400" lvl="0" indent="-457200">
              <a:spcBef>
                <a:spcPts val="1200"/>
              </a:spcBef>
              <a:buClr>
                <a:srgbClr val="222222"/>
              </a:buClr>
              <a:buSzPct val="100000"/>
              <a:buFont typeface="Courier New"/>
              <a:buChar char="o"/>
            </a:pPr>
            <a:r>
              <a:rPr lang="en-US" sz="2000" b="1" dirty="0" smtClean="0">
                <a:solidFill>
                  <a:schemeClr val="tx1"/>
                </a:solidFill>
                <a:latin typeface="Calibri"/>
                <a:ea typeface="Calibri"/>
                <a:cs typeface="Calibri"/>
                <a:sym typeface="Calibri"/>
              </a:rPr>
              <a:t>Plan</a:t>
            </a:r>
          </a:p>
          <a:p>
            <a:pPr marL="914400" lvl="0" indent="-457200">
              <a:spcBef>
                <a:spcPts val="1200"/>
              </a:spcBef>
              <a:buClr>
                <a:srgbClr val="222222"/>
              </a:buClr>
              <a:buSzPct val="100000"/>
              <a:buFont typeface="Courier New"/>
              <a:buChar char="o"/>
            </a:pPr>
            <a:r>
              <a:rPr lang="en-US" sz="2000" b="1" dirty="0" smtClean="0">
                <a:solidFill>
                  <a:schemeClr val="tx1"/>
                </a:solidFill>
                <a:latin typeface="Calibri"/>
                <a:ea typeface="Calibri"/>
                <a:cs typeface="Calibri"/>
                <a:sym typeface="Calibri"/>
              </a:rPr>
              <a:t>Advantages</a:t>
            </a:r>
            <a:r>
              <a:rPr lang="en-US" sz="2000" dirty="0" smtClean="0">
                <a:solidFill>
                  <a:schemeClr val="tx1"/>
                </a:solidFill>
                <a:latin typeface="Calibri"/>
                <a:ea typeface="Calibri"/>
                <a:cs typeface="Calibri"/>
                <a:sym typeface="Calibri"/>
              </a:rPr>
              <a:t> (which combine harms and solvency into one story of what a problem is and how the plan resolves it—so, each advantage is about one area of the topic)</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charRg st="57" end="162"/>
                                            </p:txEl>
                                          </p:spTgt>
                                        </p:tgtEl>
                                        <p:attrNameLst>
                                          <p:attrName>style.visibility</p:attrName>
                                        </p:attrNameLst>
                                      </p:cBhvr>
                                      <p:to>
                                        <p:strVal val="visible"/>
                                      </p:to>
                                    </p:set>
                                    <p:animEffect transition="in" filter="fade">
                                      <p:cBhvr>
                                        <p:cTn id="26" dur="1000"/>
                                        <p:tgtEl>
                                          <p:spTgt spid="6">
                                            <p:txEl>
                                              <p:charRg st="57" end="162"/>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charRg st="162" end="167"/>
                                            </p:txEl>
                                          </p:spTgt>
                                        </p:tgtEl>
                                        <p:attrNameLst>
                                          <p:attrName>style.visibility</p:attrName>
                                        </p:attrNameLst>
                                      </p:cBhvr>
                                      <p:to>
                                        <p:strVal val="visible"/>
                                      </p:to>
                                    </p:set>
                                    <p:animEffect transition="in" filter="fade">
                                      <p:cBhvr>
                                        <p:cTn id="30" dur="1000"/>
                                        <p:tgtEl>
                                          <p:spTgt spid="6">
                                            <p:txEl>
                                              <p:charRg st="162" end="167"/>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charRg st="167" end="328"/>
                                            </p:txEl>
                                          </p:spTgt>
                                        </p:tgtEl>
                                        <p:attrNameLst>
                                          <p:attrName>style.visibility</p:attrName>
                                        </p:attrNameLst>
                                      </p:cBhvr>
                                      <p:to>
                                        <p:strVal val="visible"/>
                                      </p:to>
                                    </p:set>
                                    <p:animEffect transition="in" filter="fade">
                                      <p:cBhvr>
                                        <p:cTn id="34" dur="1000"/>
                                        <p:tgtEl>
                                          <p:spTgt spid="6">
                                            <p:txEl>
                                              <p:charRg st="167" end="32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b="1" cap="all" dirty="0" smtClean="0">
                <a:solidFill>
                  <a:srgbClr val="A7C12E"/>
                </a:solidFill>
                <a:latin typeface="Trebuchet MS"/>
                <a:ea typeface="Trebuchet MS"/>
                <a:cs typeface="Trebuchet MS"/>
                <a:sym typeface="Trebuchet MS"/>
              </a:rPr>
              <a:t>1NC</a:t>
            </a:r>
          </a:p>
          <a:p>
            <a:pPr lvl="0" algn="ctr">
              <a:buClr>
                <a:srgbClr val="786F68"/>
              </a:buClr>
              <a:buSzPct val="25000"/>
            </a:pPr>
            <a:r>
              <a:rPr lang="en-US" sz="3600" cap="all" dirty="0" smtClean="0">
                <a:solidFill>
                  <a:srgbClr val="786F68"/>
                </a:solidFill>
                <a:latin typeface="Trebuchet MS"/>
                <a:ea typeface="Trebuchet MS"/>
                <a:cs typeface="Trebuchet MS"/>
                <a:sym typeface="Trebuchet MS"/>
              </a:rPr>
              <a:t>first </a:t>
            </a:r>
            <a:r>
              <a:rPr lang="en-US" sz="3600" cap="all" dirty="0" smtClean="0">
                <a:solidFill>
                  <a:srgbClr val="786F68"/>
                </a:solidFill>
                <a:latin typeface="Trebuchet MS"/>
                <a:ea typeface="Trebuchet MS"/>
                <a:cs typeface="Trebuchet MS"/>
                <a:sym typeface="Trebuchet MS"/>
              </a:rPr>
              <a:t>negative constructive</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negative </a:t>
            </a:r>
            <a:r>
              <a:rPr lang="en-US" sz="2200" b="1" dirty="0" smtClean="0">
                <a:solidFill>
                  <a:schemeClr val="tx1"/>
                </a:solidFill>
                <a:latin typeface="Calibri"/>
                <a:ea typeface="Calibri"/>
                <a:cs typeface="Calibri"/>
                <a:sym typeface="Calibri"/>
              </a:rPr>
              <a:t>responds to the 1AC. </a:t>
            </a:r>
            <a:r>
              <a:rPr lang="en-US" sz="2200" dirty="0" smtClean="0">
                <a:solidFill>
                  <a:schemeClr val="tx1"/>
                </a:solidFill>
                <a:latin typeface="Calibri"/>
                <a:ea typeface="Calibri"/>
                <a:cs typeface="Calibri"/>
                <a:sym typeface="Calibri"/>
              </a:rPr>
              <a:t>The basic goal is to demonstrate that the problems caused by the affirmative are more substantial than the benefits of the affirmative. You might also:</a:t>
            </a:r>
          </a:p>
          <a:p>
            <a:pPr marL="914400" lvl="0" indent="-457200">
              <a:spcBef>
                <a:spcPts val="1200"/>
              </a:spcBef>
              <a:buClr>
                <a:srgbClr val="222222"/>
              </a:buClr>
              <a:buSzPct val="100000"/>
              <a:buFont typeface="Courier New"/>
              <a:buChar char="o"/>
            </a:pPr>
            <a:r>
              <a:rPr lang="en-US" sz="2000" b="1" dirty="0" smtClean="0">
                <a:solidFill>
                  <a:schemeClr val="tx1"/>
                </a:solidFill>
                <a:latin typeface="Calibri"/>
                <a:ea typeface="Calibri"/>
                <a:cs typeface="Calibri"/>
                <a:sym typeface="Calibri"/>
              </a:rPr>
              <a:t>Philosophically object </a:t>
            </a:r>
            <a:r>
              <a:rPr lang="en-US" sz="2000" dirty="0" smtClean="0">
                <a:solidFill>
                  <a:schemeClr val="tx1"/>
                </a:solidFill>
                <a:latin typeface="Calibri"/>
                <a:ea typeface="Calibri"/>
                <a:cs typeface="Calibri"/>
                <a:sym typeface="Calibri"/>
              </a:rPr>
              <a:t>to the affirmative (called </a:t>
            </a:r>
            <a:r>
              <a:rPr lang="en-US" sz="2000" b="1" dirty="0" smtClean="0">
                <a:solidFill>
                  <a:schemeClr val="tx1"/>
                </a:solidFill>
                <a:latin typeface="Calibri"/>
                <a:ea typeface="Calibri"/>
                <a:cs typeface="Calibri"/>
                <a:sym typeface="Calibri"/>
              </a:rPr>
              <a:t>critiques</a:t>
            </a:r>
            <a:r>
              <a:rPr lang="en-US" sz="2000" dirty="0" smtClean="0">
                <a:solidFill>
                  <a:schemeClr val="tx1"/>
                </a:solidFill>
                <a:latin typeface="Calibri"/>
                <a:ea typeface="Calibri"/>
                <a:cs typeface="Calibri"/>
                <a:sym typeface="Calibri"/>
              </a:rPr>
              <a:t>)</a:t>
            </a:r>
          </a:p>
          <a:p>
            <a:pPr marL="914400" lvl="0" indent="-457200">
              <a:spcBef>
                <a:spcPts val="1200"/>
              </a:spcBef>
              <a:buClr>
                <a:srgbClr val="222222"/>
              </a:buClr>
              <a:buSzPct val="100000"/>
              <a:buFont typeface="Courier New"/>
              <a:buChar char="o"/>
            </a:pPr>
            <a:r>
              <a:rPr lang="en-US" sz="2000" dirty="0" smtClean="0">
                <a:solidFill>
                  <a:schemeClr val="tx1"/>
                </a:solidFill>
                <a:latin typeface="Calibri"/>
                <a:ea typeface="Calibri"/>
                <a:cs typeface="Calibri"/>
                <a:sym typeface="Calibri"/>
              </a:rPr>
              <a:t>Prove that the affirmative is </a:t>
            </a:r>
            <a:r>
              <a:rPr lang="en-US" sz="2000" b="1" dirty="0" smtClean="0">
                <a:solidFill>
                  <a:schemeClr val="tx1"/>
                </a:solidFill>
                <a:latin typeface="Calibri"/>
                <a:ea typeface="Calibri"/>
                <a:cs typeface="Calibri"/>
                <a:sym typeface="Calibri"/>
              </a:rPr>
              <a:t>not topical</a:t>
            </a:r>
          </a:p>
          <a:p>
            <a:pPr marL="914400" lvl="0" indent="-457200">
              <a:spcBef>
                <a:spcPts val="1200"/>
              </a:spcBef>
              <a:buClr>
                <a:srgbClr val="222222"/>
              </a:buClr>
              <a:buSzPct val="100000"/>
              <a:buFont typeface="Courier New"/>
              <a:buChar char="o"/>
            </a:pPr>
            <a:r>
              <a:rPr lang="en-US" sz="2000" dirty="0" smtClean="0">
                <a:solidFill>
                  <a:schemeClr val="tx1"/>
                </a:solidFill>
                <a:latin typeface="Calibri"/>
                <a:ea typeface="Calibri"/>
                <a:cs typeface="Calibri"/>
                <a:sym typeface="Calibri"/>
              </a:rPr>
              <a:t>Prove that there is a </a:t>
            </a:r>
            <a:r>
              <a:rPr lang="en-US" sz="2000" b="1" dirty="0" smtClean="0">
                <a:solidFill>
                  <a:schemeClr val="tx1"/>
                </a:solidFill>
                <a:latin typeface="Calibri"/>
                <a:ea typeface="Calibri"/>
                <a:cs typeface="Calibri"/>
                <a:sym typeface="Calibri"/>
              </a:rPr>
              <a:t>better alternative </a:t>
            </a:r>
            <a:r>
              <a:rPr lang="en-US" sz="2000" dirty="0" smtClean="0">
                <a:solidFill>
                  <a:schemeClr val="tx1"/>
                </a:solidFill>
                <a:latin typeface="Calibri"/>
                <a:ea typeface="Calibri"/>
                <a:cs typeface="Calibri"/>
                <a:sym typeface="Calibri"/>
              </a:rPr>
              <a:t>to the affirmative (called a </a:t>
            </a:r>
            <a:r>
              <a:rPr lang="en-US" sz="2000" b="1" dirty="0" err="1" smtClean="0">
                <a:solidFill>
                  <a:schemeClr val="tx1"/>
                </a:solidFill>
                <a:latin typeface="Calibri"/>
                <a:ea typeface="Calibri"/>
                <a:cs typeface="Calibri"/>
                <a:sym typeface="Calibri"/>
              </a:rPr>
              <a:t>counterplan</a:t>
            </a:r>
            <a:r>
              <a:rPr lang="en-US" sz="2000" dirty="0" smtClean="0">
                <a:solidFill>
                  <a:schemeClr val="tx1"/>
                </a:solidFill>
                <a:latin typeface="Calibri"/>
                <a:ea typeface="Calibri"/>
                <a:cs typeface="Calibri"/>
                <a:sym typeface="Calibri"/>
              </a:rPr>
              <a:t>)</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To respond to the case you make </a:t>
            </a:r>
            <a:r>
              <a:rPr lang="en-US" sz="2200" b="1" dirty="0" smtClean="0">
                <a:solidFill>
                  <a:schemeClr val="tx1"/>
                </a:solidFill>
                <a:latin typeface="Calibri"/>
                <a:ea typeface="Calibri"/>
                <a:cs typeface="Calibri"/>
                <a:sym typeface="Calibri"/>
              </a:rPr>
              <a:t>“on case” arguments</a:t>
            </a:r>
            <a:r>
              <a:rPr lang="en-US" sz="2200" dirty="0" smtClean="0">
                <a:solidFill>
                  <a:schemeClr val="tx1"/>
                </a:solidFill>
                <a:latin typeface="Calibri"/>
                <a:ea typeface="Calibri"/>
                <a:cs typeface="Calibri"/>
                <a:sym typeface="Calibri"/>
              </a:rPr>
              <a:t>.  New reasons why the affirmative plan would cause problems are </a:t>
            </a:r>
            <a:r>
              <a:rPr lang="en-US" sz="2200" b="1" dirty="0" smtClean="0">
                <a:solidFill>
                  <a:schemeClr val="tx1"/>
                </a:solidFill>
                <a:latin typeface="Calibri"/>
                <a:ea typeface="Calibri"/>
                <a:cs typeface="Calibri"/>
                <a:sym typeface="Calibri"/>
              </a:rPr>
              <a:t>“off </a:t>
            </a:r>
            <a:r>
              <a:rPr lang="en-US" sz="2200" b="1" dirty="0" smtClean="0">
                <a:solidFill>
                  <a:schemeClr val="tx1"/>
                </a:solidFill>
                <a:latin typeface="Calibri"/>
                <a:ea typeface="Calibri"/>
                <a:cs typeface="Calibri"/>
                <a:sym typeface="Calibri"/>
              </a:rPr>
              <a:t>case” </a:t>
            </a:r>
            <a:r>
              <a:rPr lang="en-US" sz="2200" b="1" dirty="0" smtClean="0">
                <a:solidFill>
                  <a:schemeClr val="tx1"/>
                </a:solidFill>
                <a:latin typeface="Calibri"/>
                <a:ea typeface="Calibri"/>
                <a:cs typeface="Calibri"/>
                <a:sym typeface="Calibri"/>
              </a:rPr>
              <a:t>arguments</a:t>
            </a:r>
            <a:r>
              <a:rPr lang="en-US" sz="2200" b="1" dirty="0" smtClean="0">
                <a:solidFill>
                  <a:schemeClr val="tx1"/>
                </a:solidFill>
                <a:latin typeface="Calibri"/>
                <a:ea typeface="Calibri"/>
                <a:cs typeface="Calibri"/>
                <a:sym typeface="Calibri"/>
              </a:rPr>
              <a:t>.</a:t>
            </a:r>
            <a:endParaRPr lang="en-US" sz="2200" b="1"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1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b="1" cap="all" dirty="0" smtClean="0">
                <a:solidFill>
                  <a:schemeClr val="accent4"/>
                </a:solidFill>
                <a:latin typeface="Trebuchet MS"/>
                <a:ea typeface="Trebuchet MS"/>
                <a:cs typeface="Trebuchet MS"/>
                <a:sym typeface="Trebuchet MS"/>
              </a:rPr>
              <a:t>2AC</a:t>
            </a:r>
          </a:p>
          <a:p>
            <a:pPr lvl="0" algn="ctr">
              <a:buClr>
                <a:srgbClr val="786F68"/>
              </a:buClr>
              <a:buSzPct val="25000"/>
            </a:pPr>
            <a:r>
              <a:rPr lang="en-US" sz="3600" cap="all" dirty="0" smtClean="0">
                <a:solidFill>
                  <a:srgbClr val="786F68"/>
                </a:solidFill>
                <a:latin typeface="Trebuchet MS"/>
                <a:ea typeface="Trebuchet MS"/>
                <a:cs typeface="Trebuchet MS"/>
                <a:sym typeface="Trebuchet MS"/>
              </a:rPr>
              <a:t>Second affirmative constructive</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main goal of the 2AC is to </a:t>
            </a:r>
            <a:r>
              <a:rPr lang="en-US" sz="2200" b="1" dirty="0" smtClean="0">
                <a:solidFill>
                  <a:schemeClr val="tx1"/>
                </a:solidFill>
                <a:latin typeface="Calibri"/>
                <a:ea typeface="Calibri"/>
                <a:cs typeface="Calibri"/>
                <a:sym typeface="Calibri"/>
              </a:rPr>
              <a:t>respond to all of the arguments made in the 1NC.</a:t>
            </a:r>
            <a:r>
              <a:rPr lang="en-US" sz="2200" dirty="0" smtClean="0">
                <a:solidFill>
                  <a:schemeClr val="tx1"/>
                </a:solidFill>
                <a:latin typeface="Calibri"/>
                <a:ea typeface="Calibri"/>
                <a:cs typeface="Calibri"/>
                <a:sym typeface="Calibri"/>
              </a:rPr>
              <a:t> The </a:t>
            </a:r>
            <a:r>
              <a:rPr lang="en-US" sz="2200" dirty="0" smtClean="0">
                <a:solidFill>
                  <a:schemeClr val="tx1"/>
                </a:solidFill>
                <a:latin typeface="Calibri"/>
                <a:ea typeface="Calibri"/>
                <a:cs typeface="Calibri"/>
                <a:sym typeface="Calibri"/>
              </a:rPr>
              <a:t>2AC needs to go </a:t>
            </a:r>
            <a:r>
              <a:rPr lang="en-US" sz="2200" b="1" dirty="0" smtClean="0">
                <a:solidFill>
                  <a:schemeClr val="tx1"/>
                </a:solidFill>
                <a:latin typeface="Calibri"/>
                <a:ea typeface="Calibri"/>
                <a:cs typeface="Calibri"/>
                <a:sym typeface="Calibri"/>
              </a:rPr>
              <a:t>point by point </a:t>
            </a:r>
            <a:r>
              <a:rPr lang="en-US" sz="2200" dirty="0" smtClean="0">
                <a:solidFill>
                  <a:schemeClr val="tx1"/>
                </a:solidFill>
                <a:latin typeface="Calibri"/>
                <a:ea typeface="Calibri"/>
                <a:cs typeface="Calibri"/>
                <a:sym typeface="Calibri"/>
              </a:rPr>
              <a:t>and respond to each of the case arguments.</a:t>
            </a:r>
            <a:r>
              <a:rPr lang="en-US" sz="2200" dirty="0" smtClean="0">
                <a:solidFill>
                  <a:schemeClr val="tx1"/>
                </a:solidFill>
                <a:latin typeface="Calibri"/>
                <a:ea typeface="Calibri"/>
                <a:cs typeface="Calibri"/>
                <a:sym typeface="Calibri"/>
              </a:rPr>
              <a:t> The </a:t>
            </a:r>
            <a:r>
              <a:rPr lang="en-US" sz="2200" dirty="0" smtClean="0">
                <a:solidFill>
                  <a:schemeClr val="tx1"/>
                </a:solidFill>
                <a:latin typeface="Calibri"/>
                <a:ea typeface="Calibri"/>
                <a:cs typeface="Calibri"/>
                <a:sym typeface="Calibri"/>
              </a:rPr>
              <a:t>2AC also needs to go to each off case argument, group the position, and respond to the argument.</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Most of the 2AC is original but you can </a:t>
            </a:r>
            <a:r>
              <a:rPr lang="en-US" sz="2200" b="1" dirty="0" smtClean="0">
                <a:solidFill>
                  <a:schemeClr val="tx1"/>
                </a:solidFill>
                <a:latin typeface="Calibri"/>
                <a:ea typeface="Calibri"/>
                <a:cs typeface="Calibri"/>
                <a:sym typeface="Calibri"/>
              </a:rPr>
              <a:t>write out arguments that you would like to use ahead of time</a:t>
            </a:r>
            <a:r>
              <a:rPr lang="en-US" sz="2200" dirty="0" smtClean="0">
                <a:solidFill>
                  <a:schemeClr val="tx1"/>
                </a:solidFill>
                <a:latin typeface="Calibri"/>
                <a:ea typeface="Calibri"/>
                <a:cs typeface="Calibri"/>
                <a:sym typeface="Calibri"/>
              </a:rPr>
              <a:t>. </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Remember that you made arguments in the 1AC that will be applicable</a:t>
            </a:r>
            <a:r>
              <a:rPr lang="en-US" sz="2200" dirty="0" smtClean="0">
                <a:solidFill>
                  <a:schemeClr val="tx1"/>
                </a:solidFill>
                <a:latin typeface="Calibri"/>
                <a:ea typeface="Calibri"/>
                <a:cs typeface="Calibri"/>
                <a:sym typeface="Calibri"/>
              </a:rPr>
              <a:t>. </a:t>
            </a:r>
            <a:r>
              <a:rPr lang="en-US" sz="2200" b="1" dirty="0" smtClean="0">
                <a:solidFill>
                  <a:schemeClr val="tx1"/>
                </a:solidFill>
                <a:latin typeface="Calibri"/>
                <a:ea typeface="Calibri"/>
                <a:cs typeface="Calibri"/>
                <a:sym typeface="Calibri"/>
              </a:rPr>
              <a:t>Extend any 1AC arguments that will help you beat negative positions</a:t>
            </a:r>
            <a:r>
              <a:rPr lang="en-US" sz="2200" dirty="0" smtClean="0">
                <a:solidFill>
                  <a:schemeClr val="tx1"/>
                </a:solidFill>
                <a:latin typeface="Calibri"/>
                <a:ea typeface="Calibri"/>
                <a:cs typeface="Calibri"/>
                <a:sym typeface="Calibri"/>
              </a:rPr>
              <a:t>—there is no sense reading cards that repeat earlier ones. </a:t>
            </a: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b="1" cap="all" dirty="0" smtClean="0">
                <a:solidFill>
                  <a:schemeClr val="accent6"/>
                </a:solidFill>
                <a:latin typeface="Trebuchet MS"/>
                <a:ea typeface="Trebuchet MS"/>
                <a:cs typeface="Trebuchet MS"/>
                <a:sym typeface="Trebuchet MS"/>
              </a:rPr>
              <a:t>2NC</a:t>
            </a:r>
            <a:r>
              <a:rPr lang="en-US" sz="3600" b="1" cap="all" dirty="0" smtClean="0">
                <a:solidFill>
                  <a:schemeClr val="accent4"/>
                </a:solidFill>
                <a:latin typeface="Trebuchet MS"/>
                <a:ea typeface="Trebuchet MS"/>
                <a:cs typeface="Trebuchet MS"/>
                <a:sym typeface="Trebuchet MS"/>
              </a:rPr>
              <a:t> </a:t>
            </a:r>
            <a:r>
              <a:rPr lang="en-US" sz="3200" cap="all" dirty="0" smtClean="0">
                <a:solidFill>
                  <a:srgbClr val="786F68"/>
                </a:solidFill>
                <a:latin typeface="Trebuchet MS"/>
                <a:ea typeface="Trebuchet MS"/>
                <a:cs typeface="Trebuchet MS"/>
                <a:sym typeface="Trebuchet MS"/>
              </a:rPr>
              <a:t>second negative </a:t>
            </a:r>
            <a:r>
              <a:rPr lang="en-US" sz="3200" cap="all" dirty="0" smtClean="0">
                <a:solidFill>
                  <a:srgbClr val="786F68"/>
                </a:solidFill>
                <a:latin typeface="Trebuchet MS"/>
                <a:ea typeface="Trebuchet MS"/>
                <a:cs typeface="Trebuchet MS"/>
                <a:sym typeface="Trebuchet MS"/>
              </a:rPr>
              <a:t>constructive</a:t>
            </a:r>
          </a:p>
          <a:p>
            <a:pPr lvl="0" algn="ctr">
              <a:buClr>
                <a:srgbClr val="786F68"/>
              </a:buClr>
              <a:buSzPct val="25000"/>
            </a:pPr>
            <a:r>
              <a:rPr lang="en-US" sz="3200" cap="all" dirty="0" smtClean="0">
                <a:solidFill>
                  <a:srgbClr val="786F68"/>
                </a:solidFill>
                <a:latin typeface="Trebuchet MS"/>
                <a:ea typeface="Trebuchet MS"/>
                <a:cs typeface="Trebuchet MS"/>
                <a:sym typeface="Trebuchet MS"/>
              </a:rPr>
              <a:t>&amp; </a:t>
            </a:r>
            <a:r>
              <a:rPr lang="en-US" sz="3600" b="1" cap="all" dirty="0" smtClean="0">
                <a:solidFill>
                  <a:srgbClr val="A7C12E"/>
                </a:solidFill>
                <a:latin typeface="Trebuchet MS"/>
                <a:ea typeface="Trebuchet MS"/>
                <a:cs typeface="Trebuchet MS"/>
                <a:sym typeface="Trebuchet MS"/>
              </a:rPr>
              <a:t>1NR</a:t>
            </a:r>
            <a:r>
              <a:rPr lang="en-US" sz="3600" b="1" cap="all" dirty="0" smtClean="0">
                <a:solidFill>
                  <a:schemeClr val="accent4"/>
                </a:solidFill>
                <a:latin typeface="Trebuchet MS"/>
                <a:ea typeface="Trebuchet MS"/>
                <a:cs typeface="Trebuchet MS"/>
                <a:sym typeface="Trebuchet MS"/>
              </a:rPr>
              <a:t> </a:t>
            </a:r>
            <a:r>
              <a:rPr lang="en-US" sz="3200" cap="all" dirty="0" smtClean="0">
                <a:solidFill>
                  <a:srgbClr val="786F68"/>
                </a:solidFill>
                <a:latin typeface="Trebuchet MS"/>
                <a:ea typeface="Trebuchet MS"/>
                <a:cs typeface="Trebuchet MS"/>
                <a:sym typeface="Trebuchet MS"/>
              </a:rPr>
              <a:t>first negative Rebuttal</a:t>
            </a: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These two speeches are the only ones given by the same side back-to-back.</a:t>
            </a:r>
            <a:r>
              <a:rPr lang="en-US" sz="2200" dirty="0" smtClean="0">
                <a:solidFill>
                  <a:schemeClr val="tx1"/>
                </a:solidFill>
                <a:latin typeface="Calibri"/>
                <a:ea typeface="Calibri"/>
                <a:cs typeface="Calibri"/>
                <a:sym typeface="Calibri"/>
              </a:rPr>
              <a:t> It </a:t>
            </a:r>
            <a:r>
              <a:rPr lang="en-US" sz="2200" dirty="0" smtClean="0">
                <a:solidFill>
                  <a:schemeClr val="tx1"/>
                </a:solidFill>
                <a:latin typeface="Calibri"/>
                <a:ea typeface="Calibri"/>
                <a:cs typeface="Calibri"/>
                <a:sym typeface="Calibri"/>
              </a:rPr>
              <a:t>is nicknamed the </a:t>
            </a:r>
            <a:r>
              <a:rPr lang="en-US" sz="2200" b="1" dirty="0" smtClean="0">
                <a:solidFill>
                  <a:schemeClr val="tx1"/>
                </a:solidFill>
                <a:latin typeface="Calibri"/>
                <a:ea typeface="Calibri"/>
                <a:cs typeface="Calibri"/>
                <a:sym typeface="Calibri"/>
              </a:rPr>
              <a:t>“negative block.”</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Your job is to </a:t>
            </a:r>
            <a:r>
              <a:rPr lang="en-US" sz="2200" b="1" dirty="0" smtClean="0">
                <a:solidFill>
                  <a:schemeClr val="tx1"/>
                </a:solidFill>
                <a:latin typeface="Calibri"/>
                <a:ea typeface="Calibri"/>
                <a:cs typeface="Calibri"/>
                <a:sym typeface="Calibri"/>
              </a:rPr>
              <a:t>respond to each argument made by the 2AC </a:t>
            </a:r>
            <a:r>
              <a:rPr lang="en-US" sz="2200" dirty="0" smtClean="0">
                <a:solidFill>
                  <a:schemeClr val="tx1"/>
                </a:solidFill>
                <a:latin typeface="Calibri"/>
                <a:ea typeface="Calibri"/>
                <a:cs typeface="Calibri"/>
                <a:sym typeface="Calibri"/>
              </a:rPr>
              <a:t>on the positions that you plan to extend.</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Your goal is to </a:t>
            </a:r>
            <a:r>
              <a:rPr lang="en-US" sz="2200" b="1" dirty="0" smtClean="0">
                <a:solidFill>
                  <a:schemeClr val="tx1"/>
                </a:solidFill>
                <a:latin typeface="Calibri"/>
                <a:ea typeface="Calibri"/>
                <a:cs typeface="Calibri"/>
                <a:sym typeface="Calibri"/>
              </a:rPr>
              <a:t>continue to defend </a:t>
            </a:r>
            <a:r>
              <a:rPr lang="en-US" sz="2200" dirty="0" smtClean="0">
                <a:solidFill>
                  <a:schemeClr val="tx1"/>
                </a:solidFill>
                <a:latin typeface="Calibri"/>
                <a:ea typeface="Calibri"/>
                <a:cs typeface="Calibri"/>
                <a:sym typeface="Calibri"/>
              </a:rPr>
              <a:t>a winning package (such as a DA and case defense, so that you can argue that the DA outweighs the case in the 2NR). </a:t>
            </a: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b="1" cap="all" dirty="0" smtClean="0">
                <a:solidFill>
                  <a:schemeClr val="accent6"/>
                </a:solidFill>
                <a:latin typeface="Trebuchet MS"/>
                <a:ea typeface="Trebuchet MS"/>
                <a:cs typeface="Trebuchet MS"/>
                <a:sym typeface="Trebuchet MS"/>
              </a:rPr>
              <a:t>2NC</a:t>
            </a:r>
            <a:r>
              <a:rPr lang="en-US" sz="3600" b="1" cap="all" dirty="0" smtClean="0">
                <a:solidFill>
                  <a:schemeClr val="accent4"/>
                </a:solidFill>
                <a:latin typeface="Trebuchet MS"/>
                <a:ea typeface="Trebuchet MS"/>
                <a:cs typeface="Trebuchet MS"/>
                <a:sym typeface="Trebuchet MS"/>
              </a:rPr>
              <a:t> </a:t>
            </a:r>
            <a:r>
              <a:rPr lang="en-US" sz="3200" cap="all" dirty="0" smtClean="0">
                <a:solidFill>
                  <a:srgbClr val="786F68"/>
                </a:solidFill>
                <a:latin typeface="Trebuchet MS"/>
                <a:ea typeface="Trebuchet MS"/>
                <a:cs typeface="Trebuchet MS"/>
                <a:sym typeface="Trebuchet MS"/>
              </a:rPr>
              <a:t>second negative </a:t>
            </a:r>
            <a:r>
              <a:rPr lang="en-US" sz="3200" cap="all" dirty="0" smtClean="0">
                <a:solidFill>
                  <a:srgbClr val="786F68"/>
                </a:solidFill>
                <a:latin typeface="Trebuchet MS"/>
                <a:ea typeface="Trebuchet MS"/>
                <a:cs typeface="Trebuchet MS"/>
                <a:sym typeface="Trebuchet MS"/>
              </a:rPr>
              <a:t>constructive</a:t>
            </a:r>
          </a:p>
          <a:p>
            <a:pPr lvl="0" algn="ctr">
              <a:buClr>
                <a:srgbClr val="786F68"/>
              </a:buClr>
              <a:buSzPct val="25000"/>
            </a:pPr>
            <a:r>
              <a:rPr lang="en-US" sz="3200" cap="all" dirty="0" smtClean="0">
                <a:solidFill>
                  <a:srgbClr val="786F68"/>
                </a:solidFill>
                <a:latin typeface="Trebuchet MS"/>
                <a:ea typeface="Trebuchet MS"/>
                <a:cs typeface="Trebuchet MS"/>
                <a:sym typeface="Trebuchet MS"/>
              </a:rPr>
              <a:t>&amp; </a:t>
            </a:r>
            <a:r>
              <a:rPr lang="en-US" sz="3600" b="1" cap="all" dirty="0" smtClean="0">
                <a:solidFill>
                  <a:srgbClr val="A7C12E"/>
                </a:solidFill>
                <a:latin typeface="Trebuchet MS"/>
                <a:ea typeface="Trebuchet MS"/>
                <a:cs typeface="Trebuchet MS"/>
                <a:sym typeface="Trebuchet MS"/>
              </a:rPr>
              <a:t>1NR</a:t>
            </a:r>
            <a:r>
              <a:rPr lang="en-US" sz="3600" b="1" cap="all" dirty="0" smtClean="0">
                <a:solidFill>
                  <a:schemeClr val="accent4"/>
                </a:solidFill>
                <a:latin typeface="Trebuchet MS"/>
                <a:ea typeface="Trebuchet MS"/>
                <a:cs typeface="Trebuchet MS"/>
                <a:sym typeface="Trebuchet MS"/>
              </a:rPr>
              <a:t> </a:t>
            </a:r>
            <a:r>
              <a:rPr lang="en-US" sz="3200" cap="all" dirty="0" smtClean="0">
                <a:solidFill>
                  <a:srgbClr val="786F68"/>
                </a:solidFill>
                <a:latin typeface="Trebuchet MS"/>
                <a:ea typeface="Trebuchet MS"/>
                <a:cs typeface="Trebuchet MS"/>
                <a:sym typeface="Trebuchet MS"/>
              </a:rPr>
              <a:t>first negative Rebuttal</a:t>
            </a: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2NC and 1NR should </a:t>
            </a:r>
            <a:r>
              <a:rPr lang="en-US" sz="2200" b="1" dirty="0" smtClean="0">
                <a:solidFill>
                  <a:schemeClr val="tx1"/>
                </a:solidFill>
                <a:latin typeface="Calibri"/>
                <a:ea typeface="Calibri"/>
                <a:cs typeface="Calibri"/>
                <a:sym typeface="Calibri"/>
              </a:rPr>
              <a:t>divide up positions </a:t>
            </a:r>
            <a:r>
              <a:rPr lang="en-US" sz="2200" dirty="0" smtClean="0">
                <a:solidFill>
                  <a:schemeClr val="tx1"/>
                </a:solidFill>
                <a:latin typeface="Calibri"/>
                <a:ea typeface="Calibri"/>
                <a:cs typeface="Calibri"/>
                <a:sym typeface="Calibri"/>
              </a:rPr>
              <a:t>and decide what each person will extend.  How do you make the decision?</a:t>
            </a:r>
          </a:p>
          <a:p>
            <a:pPr marL="914400" lvl="0" indent="-457200">
              <a:spcBef>
                <a:spcPts val="1200"/>
              </a:spcBef>
              <a:buClr>
                <a:srgbClr val="222222"/>
              </a:buClr>
              <a:buSzPct val="100000"/>
              <a:buFont typeface="Courier New"/>
              <a:buChar char="o"/>
            </a:pPr>
            <a:r>
              <a:rPr lang="en-US" sz="2200" dirty="0" smtClean="0">
                <a:solidFill>
                  <a:schemeClr val="tx1"/>
                </a:solidFill>
                <a:latin typeface="Calibri"/>
                <a:ea typeface="Calibri"/>
                <a:cs typeface="Calibri"/>
                <a:sym typeface="Calibri"/>
              </a:rPr>
              <a:t>After the 2AC but before CX (so that the 2N uses CX as productive prep time), the negative team </a:t>
            </a:r>
            <a:r>
              <a:rPr lang="en-US" sz="2200" b="1" dirty="0" smtClean="0">
                <a:solidFill>
                  <a:schemeClr val="tx1"/>
                </a:solidFill>
                <a:latin typeface="Calibri"/>
                <a:ea typeface="Calibri"/>
                <a:cs typeface="Calibri"/>
                <a:sym typeface="Calibri"/>
              </a:rPr>
              <a:t>should take a moment of prep </a:t>
            </a:r>
            <a:r>
              <a:rPr lang="en-US" sz="2200" dirty="0" smtClean="0">
                <a:solidFill>
                  <a:schemeClr val="tx1"/>
                </a:solidFill>
                <a:latin typeface="Calibri"/>
                <a:ea typeface="Calibri"/>
                <a:cs typeface="Calibri"/>
                <a:sym typeface="Calibri"/>
              </a:rPr>
              <a:t>to discuss who will extend which argument.  </a:t>
            </a:r>
          </a:p>
          <a:p>
            <a:pPr marL="914400" lvl="0" indent="-457200">
              <a:spcBef>
                <a:spcPts val="1200"/>
              </a:spcBef>
              <a:buClr>
                <a:srgbClr val="222222"/>
              </a:buClr>
              <a:buSzPct val="100000"/>
              <a:buFont typeface="Courier New"/>
              <a:buChar char="o"/>
            </a:pPr>
            <a:r>
              <a:rPr lang="en-US" sz="2200" dirty="0" smtClean="0">
                <a:solidFill>
                  <a:schemeClr val="tx1"/>
                </a:solidFill>
                <a:latin typeface="Calibri"/>
                <a:ea typeface="Calibri"/>
                <a:cs typeface="Calibri"/>
                <a:sym typeface="Calibri"/>
              </a:rPr>
              <a:t>Keep in mind that the </a:t>
            </a:r>
            <a:r>
              <a:rPr lang="en-US" sz="2200" b="1" dirty="0" smtClean="0">
                <a:solidFill>
                  <a:schemeClr val="tx1"/>
                </a:solidFill>
                <a:latin typeface="Calibri"/>
                <a:ea typeface="Calibri"/>
                <a:cs typeface="Calibri"/>
                <a:sym typeface="Calibri"/>
              </a:rPr>
              <a:t>1NR has less time to speak but more time to prepare</a:t>
            </a:r>
            <a:r>
              <a:rPr lang="en-US" sz="2200" dirty="0" smtClean="0">
                <a:solidFill>
                  <a:schemeClr val="tx1"/>
                </a:solidFill>
                <a:latin typeface="Calibri"/>
                <a:ea typeface="Calibri"/>
                <a:cs typeface="Calibri"/>
                <a:sym typeface="Calibri"/>
              </a:rPr>
              <a:t>—it is often wise to give them the argument that will be the </a:t>
            </a:r>
            <a:r>
              <a:rPr lang="en-US" sz="2200" b="1" dirty="0" smtClean="0">
                <a:solidFill>
                  <a:schemeClr val="tx1"/>
                </a:solidFill>
                <a:latin typeface="Calibri"/>
                <a:ea typeface="Calibri"/>
                <a:cs typeface="Calibri"/>
                <a:sym typeface="Calibri"/>
              </a:rPr>
              <a:t>most prep intensive</a:t>
            </a:r>
            <a:r>
              <a:rPr lang="en-US" sz="2200" dirty="0" smtClean="0">
                <a:solidFill>
                  <a:schemeClr val="tx1"/>
                </a:solidFill>
                <a:latin typeface="Calibri"/>
                <a:ea typeface="Calibri"/>
                <a:cs typeface="Calibri"/>
                <a:sym typeface="Calibri"/>
              </a:rPr>
              <a:t>.</a:t>
            </a:r>
          </a:p>
          <a:p>
            <a:pPr marL="457200" lvl="0" indent="-457200">
              <a:spcBef>
                <a:spcPts val="1200"/>
              </a:spcBef>
              <a:buClr>
                <a:srgbClr val="222222"/>
              </a:buClr>
              <a:buSzPct val="100000"/>
              <a:buFont typeface="Calibri"/>
              <a:buChar char="•"/>
            </a:pP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b="1" cap="all" dirty="0" smtClean="0">
                <a:solidFill>
                  <a:schemeClr val="accent5"/>
                </a:solidFill>
                <a:latin typeface="Trebuchet MS"/>
                <a:ea typeface="Trebuchet MS"/>
                <a:cs typeface="Trebuchet MS"/>
                <a:sym typeface="Trebuchet MS"/>
              </a:rPr>
              <a:t>1AR</a:t>
            </a:r>
          </a:p>
          <a:p>
            <a:pPr lvl="0" algn="ctr">
              <a:buClr>
                <a:srgbClr val="786F68"/>
              </a:buClr>
              <a:buSzPct val="25000"/>
            </a:pPr>
            <a:r>
              <a:rPr lang="en-US" sz="3600" cap="all" dirty="0" smtClean="0">
                <a:solidFill>
                  <a:srgbClr val="786F68"/>
                </a:solidFill>
                <a:latin typeface="Trebuchet MS"/>
                <a:ea typeface="Trebuchet MS"/>
                <a:cs typeface="Trebuchet MS"/>
                <a:sym typeface="Trebuchet MS"/>
              </a:rPr>
              <a:t>first affirmative rebuttal</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1AR </a:t>
            </a:r>
            <a:r>
              <a:rPr lang="en-US" sz="2200" b="1" dirty="0" smtClean="0">
                <a:solidFill>
                  <a:schemeClr val="tx1"/>
                </a:solidFill>
                <a:latin typeface="Calibri"/>
                <a:ea typeface="Calibri"/>
                <a:cs typeface="Calibri"/>
                <a:sym typeface="Calibri"/>
              </a:rPr>
              <a:t>builds on 2AC arguments </a:t>
            </a:r>
            <a:r>
              <a:rPr lang="en-US" sz="2200" dirty="0" smtClean="0">
                <a:solidFill>
                  <a:schemeClr val="tx1"/>
                </a:solidFill>
                <a:latin typeface="Calibri"/>
                <a:ea typeface="Calibri"/>
                <a:cs typeface="Calibri"/>
                <a:sym typeface="Calibri"/>
              </a:rPr>
              <a:t>+ can make </a:t>
            </a:r>
            <a:r>
              <a:rPr lang="en-US" sz="2200" b="1" dirty="0" smtClean="0">
                <a:solidFill>
                  <a:schemeClr val="tx1"/>
                </a:solidFill>
                <a:latin typeface="Calibri"/>
                <a:ea typeface="Calibri"/>
                <a:cs typeface="Calibri"/>
                <a:sym typeface="Calibri"/>
              </a:rPr>
              <a:t>new answers </a:t>
            </a:r>
            <a:r>
              <a:rPr lang="en-US" sz="2200" dirty="0" smtClean="0">
                <a:solidFill>
                  <a:schemeClr val="tx1"/>
                </a:solidFill>
                <a:latin typeface="Calibri"/>
                <a:ea typeface="Calibri"/>
                <a:cs typeface="Calibri"/>
                <a:sym typeface="Calibri"/>
              </a:rPr>
              <a:t>to anything new brought up in the negative block.</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1AR does not have to extend every 2AC argument--there simply will not be time!  Instead, </a:t>
            </a:r>
            <a:r>
              <a:rPr lang="en-US" sz="2200" b="1" dirty="0" smtClean="0">
                <a:solidFill>
                  <a:schemeClr val="tx1"/>
                </a:solidFill>
                <a:latin typeface="Calibri"/>
                <a:ea typeface="Calibri"/>
                <a:cs typeface="Calibri"/>
                <a:sym typeface="Calibri"/>
              </a:rPr>
              <a:t>focus on arguments that you are both ahead on and that will win you the debate.  </a:t>
            </a:r>
            <a:r>
              <a:rPr lang="en-US" sz="2200" dirty="0" smtClean="0">
                <a:solidFill>
                  <a:schemeClr val="tx1"/>
                </a:solidFill>
                <a:latin typeface="Calibri"/>
                <a:ea typeface="Calibri"/>
                <a:cs typeface="Calibri"/>
                <a:sym typeface="Calibri"/>
              </a:rPr>
              <a:t>For instance, winning that the affirmative does not link (will not cause) the disadvantage is much more important than winning a nit-picky point.</a:t>
            </a: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b="1" cap="all" dirty="0" smtClean="0">
                <a:solidFill>
                  <a:schemeClr val="accent6"/>
                </a:solidFill>
                <a:latin typeface="Trebuchet MS"/>
                <a:ea typeface="Trebuchet MS"/>
                <a:cs typeface="Trebuchet MS"/>
                <a:sym typeface="Trebuchet MS"/>
              </a:rPr>
              <a:t>2NR</a:t>
            </a:r>
          </a:p>
          <a:p>
            <a:pPr lvl="0" algn="ctr">
              <a:buClr>
                <a:srgbClr val="786F68"/>
              </a:buClr>
              <a:buSzPct val="25000"/>
            </a:pPr>
            <a:r>
              <a:rPr lang="en-US" sz="3600" cap="all" dirty="0" smtClean="0">
                <a:solidFill>
                  <a:srgbClr val="786F68"/>
                </a:solidFill>
                <a:latin typeface="Trebuchet MS"/>
                <a:ea typeface="Trebuchet MS"/>
                <a:cs typeface="Trebuchet MS"/>
                <a:sym typeface="Trebuchet MS"/>
              </a:rPr>
              <a:t>second negative rebuttal</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goal of the 2NR is to </a:t>
            </a:r>
            <a:r>
              <a:rPr lang="en-US" sz="2200" b="1" dirty="0" smtClean="0">
                <a:solidFill>
                  <a:schemeClr val="tx1"/>
                </a:solidFill>
                <a:latin typeface="Calibri"/>
                <a:ea typeface="Calibri"/>
                <a:cs typeface="Calibri"/>
                <a:sym typeface="Calibri"/>
              </a:rPr>
              <a:t>extend a winning package</a:t>
            </a:r>
            <a:r>
              <a:rPr lang="en-US" sz="2200" dirty="0" smtClean="0">
                <a:solidFill>
                  <a:schemeClr val="tx1"/>
                </a:solidFill>
                <a:latin typeface="Calibri"/>
                <a:ea typeface="Calibri"/>
                <a:cs typeface="Calibri"/>
                <a:sym typeface="Calibri"/>
              </a:rPr>
              <a:t>.  If you prove that the </a:t>
            </a:r>
            <a:r>
              <a:rPr lang="en-US" sz="2200" dirty="0" err="1" smtClean="0">
                <a:solidFill>
                  <a:schemeClr val="tx1"/>
                </a:solidFill>
                <a:latin typeface="Calibri"/>
                <a:ea typeface="Calibri"/>
                <a:cs typeface="Calibri"/>
                <a:sym typeface="Calibri"/>
              </a:rPr>
              <a:t>aff</a:t>
            </a:r>
            <a:r>
              <a:rPr lang="en-US" sz="2200" dirty="0" smtClean="0">
                <a:solidFill>
                  <a:schemeClr val="tx1"/>
                </a:solidFill>
                <a:latin typeface="Calibri"/>
                <a:ea typeface="Calibri"/>
                <a:cs typeface="Calibri"/>
                <a:sym typeface="Calibri"/>
              </a:rPr>
              <a:t> plan is, on balance, a bad idea, then the judge will vote negative.  </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You should begin with an </a:t>
            </a:r>
            <a:r>
              <a:rPr lang="en-US" sz="2200" b="1" dirty="0" smtClean="0">
                <a:solidFill>
                  <a:schemeClr val="tx1"/>
                </a:solidFill>
                <a:latin typeface="Calibri"/>
                <a:ea typeface="Calibri"/>
                <a:cs typeface="Calibri"/>
                <a:sym typeface="Calibri"/>
              </a:rPr>
              <a:t>overview </a:t>
            </a:r>
            <a:r>
              <a:rPr lang="en-US" sz="2200" dirty="0" smtClean="0">
                <a:solidFill>
                  <a:schemeClr val="tx1"/>
                </a:solidFill>
                <a:latin typeface="Calibri"/>
                <a:ea typeface="Calibri"/>
                <a:cs typeface="Calibri"/>
                <a:sym typeface="Calibri"/>
              </a:rPr>
              <a:t>that explains why the impact of the DA outweighs the case.</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Refute</a:t>
            </a:r>
            <a:r>
              <a:rPr lang="en-US" sz="2200" dirty="0" smtClean="0">
                <a:solidFill>
                  <a:schemeClr val="tx1"/>
                </a:solidFill>
                <a:latin typeface="Calibri"/>
                <a:ea typeface="Calibri"/>
                <a:cs typeface="Calibri"/>
                <a:sym typeface="Calibri"/>
              </a:rPr>
              <a:t> every 1AR argument made on the DA and case arguments that you wish to extend. </a:t>
            </a: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b="1" cap="all" dirty="0" smtClean="0">
                <a:solidFill>
                  <a:schemeClr val="accent4"/>
                </a:solidFill>
                <a:latin typeface="Trebuchet MS"/>
                <a:ea typeface="Trebuchet MS"/>
                <a:cs typeface="Trebuchet MS"/>
                <a:sym typeface="Trebuchet MS"/>
              </a:rPr>
              <a:t>2AR</a:t>
            </a:r>
          </a:p>
          <a:p>
            <a:pPr lvl="0" algn="ctr">
              <a:buClr>
                <a:srgbClr val="786F68"/>
              </a:buClr>
              <a:buSzPct val="25000"/>
            </a:pPr>
            <a:r>
              <a:rPr lang="en-US" sz="3600" cap="all" dirty="0" smtClean="0">
                <a:solidFill>
                  <a:srgbClr val="786F68"/>
                </a:solidFill>
                <a:latin typeface="Trebuchet MS"/>
                <a:ea typeface="Trebuchet MS"/>
                <a:cs typeface="Trebuchet MS"/>
                <a:sym typeface="Trebuchet MS"/>
              </a:rPr>
              <a:t>second affirmative rebuttal</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goal of the 2AR is to </a:t>
            </a:r>
            <a:r>
              <a:rPr lang="en-US" sz="2200" b="1" dirty="0" smtClean="0">
                <a:solidFill>
                  <a:schemeClr val="tx1"/>
                </a:solidFill>
                <a:latin typeface="Calibri"/>
                <a:ea typeface="Calibri"/>
                <a:cs typeface="Calibri"/>
                <a:sym typeface="Calibri"/>
              </a:rPr>
              <a:t>extend a winning package</a:t>
            </a:r>
            <a:r>
              <a:rPr lang="en-US" sz="2200" dirty="0" smtClean="0">
                <a:solidFill>
                  <a:schemeClr val="tx1"/>
                </a:solidFill>
                <a:latin typeface="Calibri"/>
                <a:ea typeface="Calibri"/>
                <a:cs typeface="Calibri"/>
                <a:sym typeface="Calibri"/>
              </a:rPr>
              <a:t>.  If you prove that the </a:t>
            </a:r>
            <a:r>
              <a:rPr lang="en-US" sz="2200" dirty="0" err="1" smtClean="0">
                <a:solidFill>
                  <a:schemeClr val="tx1"/>
                </a:solidFill>
                <a:latin typeface="Calibri"/>
                <a:ea typeface="Calibri"/>
                <a:cs typeface="Calibri"/>
                <a:sym typeface="Calibri"/>
              </a:rPr>
              <a:t>aff</a:t>
            </a:r>
            <a:r>
              <a:rPr lang="en-US" sz="2200" dirty="0" smtClean="0">
                <a:solidFill>
                  <a:schemeClr val="tx1"/>
                </a:solidFill>
                <a:latin typeface="Calibri"/>
                <a:ea typeface="Calibri"/>
                <a:cs typeface="Calibri"/>
                <a:sym typeface="Calibri"/>
              </a:rPr>
              <a:t> plan is, on balance, a good idea, then the judge will vote negative.  </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You should begin with an </a:t>
            </a:r>
            <a:r>
              <a:rPr lang="en-US" sz="2200" b="1" dirty="0" smtClean="0">
                <a:solidFill>
                  <a:schemeClr val="tx1"/>
                </a:solidFill>
                <a:latin typeface="Calibri"/>
                <a:ea typeface="Calibri"/>
                <a:cs typeface="Calibri"/>
                <a:sym typeface="Calibri"/>
              </a:rPr>
              <a:t>overview </a:t>
            </a:r>
            <a:r>
              <a:rPr lang="en-US" sz="2200" dirty="0" smtClean="0">
                <a:solidFill>
                  <a:schemeClr val="tx1"/>
                </a:solidFill>
                <a:latin typeface="Calibri"/>
                <a:ea typeface="Calibri"/>
                <a:cs typeface="Calibri"/>
                <a:sym typeface="Calibri"/>
              </a:rPr>
              <a:t>that explains why the impact of the case outweighs the DA.</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Build </a:t>
            </a:r>
            <a:r>
              <a:rPr lang="en-US" sz="2200" dirty="0" smtClean="0">
                <a:solidFill>
                  <a:schemeClr val="tx1"/>
                </a:solidFill>
                <a:latin typeface="Calibri"/>
                <a:ea typeface="Calibri"/>
                <a:cs typeface="Calibri"/>
                <a:sym typeface="Calibri"/>
              </a:rPr>
              <a:t>on previously made affirmative arguments. You do not need to win every point but you do need to</a:t>
            </a:r>
            <a:r>
              <a:rPr lang="en-US" sz="2200" dirty="0" smtClean="0">
                <a:solidFill>
                  <a:schemeClr val="tx1"/>
                </a:solidFill>
                <a:latin typeface="Calibri"/>
                <a:ea typeface="Calibri"/>
                <a:cs typeface="Calibri"/>
                <a:sym typeface="Calibri"/>
              </a:rPr>
              <a:t> </a:t>
            </a:r>
          </a:p>
          <a:p>
            <a:pPr marL="914400" lvl="0" indent="-457200">
              <a:spcBef>
                <a:spcPts val="1200"/>
              </a:spcBef>
              <a:buClr>
                <a:srgbClr val="222222"/>
              </a:buClr>
              <a:buSzPct val="100000"/>
              <a:buFont typeface="+mj-lt"/>
              <a:buAutoNum type="alphaLcParenR"/>
            </a:pPr>
            <a:r>
              <a:rPr lang="en-US" sz="2200" dirty="0" smtClean="0">
                <a:solidFill>
                  <a:schemeClr val="tx1"/>
                </a:solidFill>
                <a:latin typeface="Calibri"/>
                <a:ea typeface="Calibri"/>
                <a:cs typeface="Calibri"/>
                <a:sym typeface="Calibri"/>
              </a:rPr>
              <a:t>win </a:t>
            </a:r>
            <a:r>
              <a:rPr lang="en-US" sz="2200" dirty="0" smtClean="0">
                <a:solidFill>
                  <a:schemeClr val="tx1"/>
                </a:solidFill>
                <a:latin typeface="Calibri"/>
                <a:ea typeface="Calibri"/>
                <a:cs typeface="Calibri"/>
                <a:sym typeface="Calibri"/>
              </a:rPr>
              <a:t>arguments that </a:t>
            </a:r>
            <a:r>
              <a:rPr lang="en-US" sz="2200" b="1" dirty="0" smtClean="0">
                <a:solidFill>
                  <a:schemeClr val="tx1"/>
                </a:solidFill>
                <a:latin typeface="Calibri"/>
                <a:ea typeface="Calibri"/>
                <a:cs typeface="Calibri"/>
                <a:sym typeface="Calibri"/>
              </a:rPr>
              <a:t>defeat the DA</a:t>
            </a:r>
            <a:r>
              <a:rPr lang="en-US" sz="2200" dirty="0" smtClean="0">
                <a:solidFill>
                  <a:schemeClr val="tx1"/>
                </a:solidFill>
                <a:latin typeface="Calibri"/>
                <a:ea typeface="Calibri"/>
                <a:cs typeface="Calibri"/>
                <a:sym typeface="Calibri"/>
              </a:rPr>
              <a:t>, and</a:t>
            </a:r>
            <a:r>
              <a:rPr lang="en-US" sz="2200" dirty="0" smtClean="0">
                <a:solidFill>
                  <a:schemeClr val="tx1"/>
                </a:solidFill>
                <a:latin typeface="Calibri"/>
                <a:ea typeface="Calibri"/>
                <a:cs typeface="Calibri"/>
                <a:sym typeface="Calibri"/>
              </a:rPr>
              <a:t> </a:t>
            </a:r>
          </a:p>
          <a:p>
            <a:pPr marL="914400" lvl="0" indent="-457200">
              <a:spcBef>
                <a:spcPts val="1200"/>
              </a:spcBef>
              <a:buClr>
                <a:srgbClr val="222222"/>
              </a:buClr>
              <a:buSzPct val="100000"/>
              <a:buFont typeface="+mj-lt"/>
              <a:buAutoNum type="alphaLcParenR"/>
            </a:pPr>
            <a:r>
              <a:rPr lang="en-US" sz="2200" dirty="0" smtClean="0">
                <a:solidFill>
                  <a:schemeClr val="tx1"/>
                </a:solidFill>
                <a:latin typeface="Calibri"/>
                <a:ea typeface="Calibri"/>
                <a:cs typeface="Calibri"/>
                <a:sym typeface="Calibri"/>
              </a:rPr>
              <a:t>prove </a:t>
            </a:r>
            <a:r>
              <a:rPr lang="en-US" sz="2200" dirty="0" smtClean="0">
                <a:solidFill>
                  <a:schemeClr val="tx1"/>
                </a:solidFill>
                <a:latin typeface="Calibri"/>
                <a:ea typeface="Calibri"/>
                <a:cs typeface="Calibri"/>
                <a:sym typeface="Calibri"/>
              </a:rPr>
              <a:t>that your case is a </a:t>
            </a:r>
            <a:r>
              <a:rPr lang="en-US" sz="2200" b="1" dirty="0" smtClean="0">
                <a:solidFill>
                  <a:schemeClr val="tx1"/>
                </a:solidFill>
                <a:latin typeface="Calibri"/>
                <a:ea typeface="Calibri"/>
                <a:cs typeface="Calibri"/>
                <a:sym typeface="Calibri"/>
              </a:rPr>
              <a:t>good idea</a:t>
            </a:r>
            <a:r>
              <a:rPr lang="en-US" sz="2200" dirty="0" smtClean="0">
                <a:solidFill>
                  <a:schemeClr val="tx1"/>
                </a:solidFill>
                <a:latin typeface="Calibri"/>
                <a:ea typeface="Calibri"/>
                <a:cs typeface="Calibri"/>
                <a:sym typeface="Calibri"/>
              </a:rPr>
              <a:t>. </a:t>
            </a:r>
          </a:p>
          <a:p>
            <a:pPr marL="457200" lvl="0" indent="-457200">
              <a:spcBef>
                <a:spcPts val="1200"/>
              </a:spcBef>
              <a:buClr>
                <a:srgbClr val="222222"/>
              </a:buClr>
              <a:buSzPct val="100000"/>
              <a:buFont typeface="Calibri"/>
              <a:buChar char="•"/>
            </a:pP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1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What about cross-examination?</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147614"/>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For your first tournament, preparing for cross-examination is your lowest priority.  </a:t>
            </a:r>
            <a:r>
              <a:rPr lang="en-US" sz="2200" b="1" dirty="0" smtClean="0">
                <a:solidFill>
                  <a:schemeClr val="tx1"/>
                </a:solidFill>
                <a:latin typeface="Calibri"/>
                <a:ea typeface="Calibri"/>
                <a:cs typeface="Calibri"/>
                <a:sym typeface="Calibri"/>
              </a:rPr>
              <a:t>Debates are won or lost during the speeches. </a:t>
            </a:r>
            <a:r>
              <a:rPr lang="en-US" sz="2200" dirty="0" smtClean="0">
                <a:solidFill>
                  <a:schemeClr val="tx1"/>
                </a:solidFill>
                <a:latin typeface="Calibri"/>
                <a:ea typeface="Calibri"/>
                <a:cs typeface="Calibri"/>
                <a:sym typeface="Calibri"/>
              </a:rPr>
              <a:t>Cross-examination is important, but for now, just think about your speeches.</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Make up cross-examination questions on the spot.  </a:t>
            </a:r>
            <a:r>
              <a:rPr lang="en-US" sz="2200" dirty="0" smtClean="0">
                <a:solidFill>
                  <a:schemeClr val="tx1"/>
                </a:solidFill>
                <a:latin typeface="Calibri"/>
                <a:ea typeface="Calibri"/>
                <a:cs typeface="Calibri"/>
                <a:sym typeface="Calibri"/>
              </a:rPr>
              <a:t>If you get totally stuck, you can always ask the other side </a:t>
            </a:r>
            <a:r>
              <a:rPr lang="en-US" sz="2200" b="1" dirty="0" smtClean="0">
                <a:solidFill>
                  <a:schemeClr val="tx1"/>
                </a:solidFill>
                <a:latin typeface="Calibri"/>
                <a:ea typeface="Calibri"/>
                <a:cs typeface="Calibri"/>
                <a:sym typeface="Calibri"/>
              </a:rPr>
              <a:t>to clarify their arguments.  </a:t>
            </a:r>
            <a:r>
              <a:rPr lang="en-US" sz="2200" dirty="0" smtClean="0">
                <a:solidFill>
                  <a:schemeClr val="tx1"/>
                </a:solidFill>
                <a:latin typeface="Calibri"/>
                <a:ea typeface="Calibri"/>
                <a:cs typeface="Calibri"/>
                <a:sym typeface="Calibri"/>
              </a:rPr>
              <a:t>It might not be an exciting exchange but it will fill the 3 minutes while your partner is preparing to give a speech. </a:t>
            </a: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Affirmative vs. negative</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job of the </a:t>
            </a:r>
            <a:r>
              <a:rPr lang="en-US" sz="2200" b="1" dirty="0" smtClean="0">
                <a:solidFill>
                  <a:schemeClr val="tx1"/>
                </a:solidFill>
                <a:latin typeface="Calibri"/>
                <a:ea typeface="Calibri"/>
                <a:cs typeface="Calibri"/>
                <a:sym typeface="Calibri"/>
              </a:rPr>
              <a:t>affirmative</a:t>
            </a:r>
            <a:r>
              <a:rPr lang="en-US" sz="2200" dirty="0" smtClean="0">
                <a:solidFill>
                  <a:schemeClr val="tx1"/>
                </a:solidFill>
                <a:latin typeface="Calibri"/>
                <a:ea typeface="Calibri"/>
                <a:cs typeface="Calibri"/>
                <a:sym typeface="Calibri"/>
              </a:rPr>
              <a:t> is to prove that their proposal (which must fit under the resolution) is </a:t>
            </a:r>
            <a:r>
              <a:rPr lang="en-US" sz="2200" b="1" dirty="0" smtClean="0">
                <a:solidFill>
                  <a:schemeClr val="tx1"/>
                </a:solidFill>
                <a:latin typeface="Calibri"/>
                <a:ea typeface="Calibri"/>
                <a:cs typeface="Calibri"/>
                <a:sym typeface="Calibri"/>
              </a:rPr>
              <a:t>a good idea.</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job of the </a:t>
            </a:r>
            <a:r>
              <a:rPr lang="en-US" sz="2200" b="1" dirty="0" smtClean="0">
                <a:solidFill>
                  <a:schemeClr val="tx1"/>
                </a:solidFill>
                <a:latin typeface="Calibri"/>
                <a:ea typeface="Calibri"/>
                <a:cs typeface="Calibri"/>
                <a:sym typeface="Calibri"/>
              </a:rPr>
              <a:t>negative</a:t>
            </a:r>
            <a:r>
              <a:rPr lang="en-US" sz="2200" dirty="0" smtClean="0">
                <a:solidFill>
                  <a:schemeClr val="tx1"/>
                </a:solidFill>
                <a:latin typeface="Calibri"/>
                <a:ea typeface="Calibri"/>
                <a:cs typeface="Calibri"/>
                <a:sym typeface="Calibri"/>
              </a:rPr>
              <a:t> is to prove that the affirmative proposal is either </a:t>
            </a:r>
            <a:r>
              <a:rPr lang="en-US" sz="2200" b="1" dirty="0" smtClean="0">
                <a:solidFill>
                  <a:schemeClr val="tx1"/>
                </a:solidFill>
                <a:latin typeface="Calibri"/>
                <a:ea typeface="Calibri"/>
                <a:cs typeface="Calibri"/>
                <a:sym typeface="Calibri"/>
              </a:rPr>
              <a:t>a bad idea </a:t>
            </a:r>
            <a:r>
              <a:rPr lang="en-US" sz="2200" dirty="0" smtClean="0">
                <a:solidFill>
                  <a:schemeClr val="tx1"/>
                </a:solidFill>
                <a:latin typeface="Calibri"/>
                <a:ea typeface="Calibri"/>
                <a:cs typeface="Calibri"/>
                <a:sym typeface="Calibri"/>
              </a:rPr>
              <a:t>or </a:t>
            </a:r>
            <a:r>
              <a:rPr lang="en-US" sz="2200" b="1" dirty="0" smtClean="0">
                <a:solidFill>
                  <a:schemeClr val="tx1"/>
                </a:solidFill>
                <a:latin typeface="Calibri"/>
                <a:ea typeface="Calibri"/>
                <a:cs typeface="Calibri"/>
                <a:sym typeface="Calibri"/>
              </a:rPr>
              <a:t>does not fit </a:t>
            </a:r>
            <a:r>
              <a:rPr lang="en-US" sz="2200" dirty="0" smtClean="0">
                <a:solidFill>
                  <a:schemeClr val="tx1"/>
                </a:solidFill>
                <a:latin typeface="Calibri"/>
                <a:ea typeface="Calibri"/>
                <a:cs typeface="Calibri"/>
                <a:sym typeface="Calibri"/>
              </a:rPr>
              <a:t>under the resolution.</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judge votes for whichever team does a better job of </a:t>
            </a:r>
            <a:r>
              <a:rPr lang="en-US" sz="2200" b="1" dirty="0" smtClean="0">
                <a:solidFill>
                  <a:schemeClr val="tx1"/>
                </a:solidFill>
                <a:latin typeface="Calibri"/>
                <a:ea typeface="Calibri"/>
                <a:cs typeface="Calibri"/>
                <a:sym typeface="Calibri"/>
              </a:rPr>
              <a:t>proving their point</a:t>
            </a:r>
            <a:r>
              <a:rPr lang="en-US" sz="2200" dirty="0" smtClean="0">
                <a:solidFill>
                  <a:schemeClr val="tx1"/>
                </a:solidFill>
                <a:latin typeface="Calibri"/>
                <a:ea typeface="Calibri"/>
                <a:cs typeface="Calibri"/>
                <a:sym typeface="Calibri"/>
              </a:rPr>
              <a:t>. </a:t>
            </a:r>
            <a:endParaRPr lang="en-US" sz="2200" b="1"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Information overload?</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147614"/>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Imagine having someone describe a basketball game to you if you had never seen a ball or the court, let alone an actual game.  That is a little what it is like to have a debate described to you.  </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The best way to learn is by actually doing it.  </a:t>
            </a:r>
            <a:r>
              <a:rPr lang="en-US" sz="2200" dirty="0" smtClean="0">
                <a:solidFill>
                  <a:schemeClr val="tx1"/>
                </a:solidFill>
                <a:latin typeface="Calibri"/>
                <a:ea typeface="Calibri"/>
                <a:cs typeface="Calibri"/>
                <a:sym typeface="Calibri"/>
              </a:rPr>
              <a:t>Attend as many tournaments as possible, as soon an possible.  Novices learn a TON from participating. </a:t>
            </a:r>
          </a:p>
          <a:p>
            <a:pPr marL="457200" lvl="0" indent="-457200">
              <a:spcBef>
                <a:spcPts val="1200"/>
              </a:spcBef>
              <a:buClr>
                <a:srgbClr val="222222"/>
              </a:buClr>
              <a:buSzPct val="100000"/>
              <a:buFont typeface="Calibri"/>
              <a:buChar char="•"/>
            </a:pPr>
            <a:endParaRPr lang="en-US" sz="2200" dirty="0" smtClean="0">
              <a:solidFill>
                <a:schemeClr val="tx1"/>
              </a:solidFill>
              <a:latin typeface="Calibri"/>
              <a:ea typeface="Calibri"/>
              <a:cs typeface="Calibri"/>
              <a:sym typeface="Calibri"/>
            </a:endParaRPr>
          </a:p>
          <a:p>
            <a:pPr marL="457200" lvl="0" indent="-457200">
              <a:spcBef>
                <a:spcPts val="1200"/>
              </a:spcBef>
              <a:buClr>
                <a:srgbClr val="222222"/>
              </a:buClr>
              <a:buSzPct val="100000"/>
              <a:buFont typeface="Calibri"/>
              <a:buChar char="•"/>
            </a:pP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53"/>
        <p:cNvGrpSpPr/>
        <p:nvPr/>
      </p:nvGrpSpPr>
      <p:grpSpPr>
        <a:xfrm>
          <a:off x="0" y="0"/>
          <a:ext cx="0" cy="0"/>
          <a:chOff x="0" y="0"/>
          <a:chExt cx="0" cy="0"/>
        </a:xfrm>
      </p:grpSpPr>
      <p:pic>
        <p:nvPicPr>
          <p:cNvPr id="6" name="Shape 275"/>
          <p:cNvPicPr preferRelativeResize="0">
            <a:picLocks noChangeAspect="1"/>
          </p:cNvPicPr>
          <p:nvPr/>
        </p:nvPicPr>
        <p:blipFill rotWithShape="1">
          <a:blip r:embed="rId3">
            <a:alphaModFix/>
          </a:blip>
          <a:srcRect/>
          <a:stretch/>
        </p:blipFill>
        <p:spPr>
          <a:xfrm>
            <a:off x="1076236" y="2084412"/>
            <a:ext cx="6991528" cy="2689176"/>
          </a:xfrm>
          <a:prstGeom prst="rect">
            <a:avLst/>
          </a:prstGeom>
          <a:noFill/>
          <a:ln>
            <a:noFill/>
          </a:ln>
        </p:spPr>
      </p:pic>
      <p:sp>
        <p:nvSpPr>
          <p:cNvPr id="5" name="Rectangle 4"/>
          <p:cNvSpPr/>
          <p:nvPr/>
        </p:nvSpPr>
        <p:spPr>
          <a:xfrm>
            <a:off x="-164943" y="-16494"/>
            <a:ext cx="9333684" cy="214409"/>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Freeform 7"/>
          <p:cNvSpPr/>
          <p:nvPr/>
        </p:nvSpPr>
        <p:spPr>
          <a:xfrm>
            <a:off x="-32988" y="-32988"/>
            <a:ext cx="5591551" cy="346354"/>
          </a:xfrm>
          <a:custGeom>
            <a:avLst/>
            <a:gdLst>
              <a:gd name="connsiteX0" fmla="*/ 5294654 w 5591551"/>
              <a:gd name="connsiteY0" fmla="*/ 8247 h 346354"/>
              <a:gd name="connsiteX1" fmla="*/ 5591551 w 5591551"/>
              <a:gd name="connsiteY1" fmla="*/ 338107 h 346354"/>
              <a:gd name="connsiteX2" fmla="*/ 0 w 5591551"/>
              <a:gd name="connsiteY2" fmla="*/ 346354 h 346354"/>
              <a:gd name="connsiteX3" fmla="*/ 0 w 5591551"/>
              <a:gd name="connsiteY3" fmla="*/ 0 h 346354"/>
              <a:gd name="connsiteX4" fmla="*/ 5294654 w 5591551"/>
              <a:gd name="connsiteY4" fmla="*/ 8247 h 346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1551" h="346354">
                <a:moveTo>
                  <a:pt x="5294654" y="8247"/>
                </a:moveTo>
                <a:lnTo>
                  <a:pt x="5591551" y="338107"/>
                </a:lnTo>
                <a:lnTo>
                  <a:pt x="0" y="346354"/>
                </a:lnTo>
                <a:lnTo>
                  <a:pt x="0" y="0"/>
                </a:lnTo>
                <a:lnTo>
                  <a:pt x="5294654" y="8247"/>
                </a:lnTo>
                <a:close/>
              </a:path>
            </a:pathLst>
          </a:cu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1" y="6415781"/>
            <a:ext cx="9168741" cy="442219"/>
          </a:xfrm>
          <a:prstGeom prst="rect">
            <a:avLst/>
          </a:prstGeom>
          <a:solidFill>
            <a:schemeClr val="accent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50000" decel="5000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par>
                                <p:cTn id="9" presetID="2" presetClass="entr" presetSubtype="4" accel="50000" decel="5000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 presetClass="entr" presetSubtype="8" accel="50000" decel="50000"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500" fill="hold"/>
                                        <p:tgtEl>
                                          <p:spTgt spid="8"/>
                                        </p:tgtEl>
                                        <p:attrNameLst>
                                          <p:attrName>ppt_x</p:attrName>
                                        </p:attrNameLst>
                                      </p:cBhvr>
                                      <p:tavLst>
                                        <p:tav tm="0">
                                          <p:val>
                                            <p:strVal val="0-#ppt_w/2"/>
                                          </p:val>
                                        </p:tav>
                                        <p:tav tm="100000">
                                          <p:val>
                                            <p:strVal val="#ppt_x"/>
                                          </p:val>
                                        </p:tav>
                                      </p:tavLst>
                                    </p:anim>
                                    <p:anim calcmode="lin" valueType="num">
                                      <p:cBhvr additive="base">
                                        <p:cTn id="17" dur="500" fill="hold"/>
                                        <p:tgtEl>
                                          <p:spTgt spid="8"/>
                                        </p:tgtEl>
                                        <p:attrNameLst>
                                          <p:attrName>ppt_y</p:attrName>
                                        </p:attrNameLst>
                                      </p:cBhvr>
                                      <p:tavLst>
                                        <p:tav tm="0">
                                          <p:val>
                                            <p:strVal val="#ppt_y"/>
                                          </p:val>
                                        </p:tav>
                                        <p:tav tm="100000">
                                          <p:val>
                                            <p:strVal val="#ppt_y"/>
                                          </p:val>
                                        </p:tav>
                                      </p:tavLst>
                                    </p:anim>
                                  </p:childTnLst>
                                </p:cTn>
                              </p:par>
                            </p:childTnLst>
                          </p:cTn>
                        </p:par>
                        <p:par>
                          <p:cTn id="18" fill="hold">
                            <p:stCondLst>
                              <p:cond delay="1000"/>
                            </p:stCondLst>
                            <p:childTnLst>
                              <p:par>
                                <p:cTn id="19" presetID="53" presetClass="entr" presetSubtype="0" fill="hold" nodeType="after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fltVal val="0"/>
                                          </p:val>
                                        </p:tav>
                                        <p:tav tm="100000">
                                          <p:val>
                                            <p:strVal val="#ppt_w"/>
                                          </p:val>
                                        </p:tav>
                                      </p:tavLst>
                                    </p:anim>
                                    <p:anim calcmode="lin" valueType="num">
                                      <p:cBhvr>
                                        <p:cTn id="22" dur="1000" fill="hold"/>
                                        <p:tgtEl>
                                          <p:spTgt spid="6"/>
                                        </p:tgtEl>
                                        <p:attrNameLst>
                                          <p:attrName>ppt_h</p:attrName>
                                        </p:attrNameLst>
                                      </p:cBhvr>
                                      <p:tavLst>
                                        <p:tav tm="0">
                                          <p:val>
                                            <p:fltVal val="0"/>
                                          </p:val>
                                        </p:tav>
                                        <p:tav tm="100000">
                                          <p:val>
                                            <p:strVal val="#ppt_h"/>
                                          </p:val>
                                        </p:tav>
                                      </p:tavLst>
                                    </p:anim>
                                    <p:animEffect transition="in" filter="fade">
                                      <p:cBhvr>
                                        <p:cTn id="2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Affirmative vs. negative</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Each team gets a </a:t>
            </a:r>
            <a:r>
              <a:rPr lang="en-US" sz="2200" b="1" dirty="0" smtClean="0">
                <a:solidFill>
                  <a:schemeClr val="tx1"/>
                </a:solidFill>
                <a:latin typeface="Calibri"/>
                <a:ea typeface="Calibri"/>
                <a:cs typeface="Calibri"/>
                <a:sym typeface="Calibri"/>
              </a:rPr>
              <a:t>set amount of time </a:t>
            </a:r>
            <a:r>
              <a:rPr lang="en-US" sz="2200" dirty="0" smtClean="0">
                <a:solidFill>
                  <a:schemeClr val="tx1"/>
                </a:solidFill>
                <a:latin typeface="Calibri"/>
                <a:ea typeface="Calibri"/>
                <a:cs typeface="Calibri"/>
                <a:sym typeface="Calibri"/>
              </a:rPr>
              <a:t>to prove their </a:t>
            </a:r>
            <a:r>
              <a:rPr lang="en-US" sz="2200" dirty="0" smtClean="0">
                <a:solidFill>
                  <a:schemeClr val="tx1"/>
                </a:solidFill>
                <a:latin typeface="Calibri"/>
                <a:ea typeface="Calibri"/>
                <a:cs typeface="Calibri"/>
                <a:sym typeface="Calibri"/>
              </a:rPr>
              <a:t>point, they </a:t>
            </a:r>
            <a:r>
              <a:rPr lang="en-US" sz="2200" dirty="0" smtClean="0">
                <a:solidFill>
                  <a:schemeClr val="tx1"/>
                </a:solidFill>
                <a:latin typeface="Calibri"/>
                <a:ea typeface="Calibri"/>
                <a:cs typeface="Calibri"/>
                <a:sym typeface="Calibri"/>
              </a:rPr>
              <a:t>must also speak in a </a:t>
            </a:r>
            <a:r>
              <a:rPr lang="en-US" sz="2200" b="1" dirty="0" smtClean="0">
                <a:solidFill>
                  <a:schemeClr val="tx1"/>
                </a:solidFill>
                <a:latin typeface="Calibri"/>
                <a:ea typeface="Calibri"/>
                <a:cs typeface="Calibri"/>
                <a:sym typeface="Calibri"/>
              </a:rPr>
              <a:t>set </a:t>
            </a:r>
            <a:r>
              <a:rPr lang="en-US" sz="2200" b="1" dirty="0" smtClean="0">
                <a:solidFill>
                  <a:schemeClr val="tx1"/>
                </a:solidFill>
                <a:latin typeface="Calibri"/>
                <a:ea typeface="Calibri"/>
                <a:cs typeface="Calibri"/>
                <a:sym typeface="Calibri"/>
              </a:rPr>
              <a:t>order</a:t>
            </a:r>
            <a:r>
              <a:rPr lang="en-US" sz="2200" dirty="0" smtClean="0">
                <a:solidFill>
                  <a:schemeClr val="tx1"/>
                </a:solidFill>
                <a:latin typeface="Calibri"/>
                <a:ea typeface="Calibri"/>
                <a:cs typeface="Calibri"/>
                <a:sym typeface="Calibri"/>
              </a:rPr>
              <a:t>.</a:t>
            </a:r>
            <a:endParaRPr lang="en-US" sz="2200" dirty="0" smtClean="0">
              <a:solidFill>
                <a:schemeClr val="tx1"/>
              </a:solidFill>
              <a:latin typeface="Calibri"/>
              <a:ea typeface="Calibri"/>
              <a:cs typeface="Calibri"/>
              <a:sym typeface="Calibri"/>
            </a:endParaRP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This will be a little confusing at first but will go smoothly after your first tournament.  For the first one, you should print off this</a:t>
            </a:r>
            <a:r>
              <a:rPr lang="en-US" sz="2200" dirty="0" smtClean="0">
                <a:solidFill>
                  <a:schemeClr val="tx1"/>
                </a:solidFill>
                <a:latin typeface="Calibri"/>
                <a:ea typeface="Calibri"/>
                <a:cs typeface="Calibri"/>
                <a:sym typeface="Calibri"/>
              </a:rPr>
              <a:t> PowerPoint </a:t>
            </a:r>
            <a:r>
              <a:rPr lang="en-US" sz="2200" dirty="0" smtClean="0">
                <a:solidFill>
                  <a:schemeClr val="tx1"/>
                </a:solidFill>
                <a:latin typeface="Calibri"/>
                <a:ea typeface="Calibri"/>
                <a:cs typeface="Calibri"/>
                <a:sym typeface="Calibri"/>
              </a:rPr>
              <a:t>to keep with you. </a:t>
            </a: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1A, 1N, 2A, 2N</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There are </a:t>
            </a:r>
            <a:r>
              <a:rPr lang="en-US" sz="2200" b="1" dirty="0" smtClean="0">
                <a:solidFill>
                  <a:schemeClr val="tx1"/>
                </a:solidFill>
                <a:latin typeface="Calibri"/>
                <a:ea typeface="Calibri"/>
                <a:cs typeface="Calibri"/>
                <a:sym typeface="Calibri"/>
              </a:rPr>
              <a:t>four participants </a:t>
            </a:r>
            <a:r>
              <a:rPr lang="en-US" sz="2200" dirty="0" smtClean="0">
                <a:solidFill>
                  <a:schemeClr val="tx1"/>
                </a:solidFill>
                <a:latin typeface="Calibri"/>
                <a:ea typeface="Calibri"/>
                <a:cs typeface="Calibri"/>
                <a:sym typeface="Calibri"/>
              </a:rPr>
              <a:t>in the debate.  </a:t>
            </a:r>
            <a:r>
              <a:rPr lang="en-US" sz="2200" b="1" dirty="0" smtClean="0">
                <a:solidFill>
                  <a:schemeClr val="tx1"/>
                </a:solidFill>
                <a:latin typeface="Calibri"/>
                <a:ea typeface="Calibri"/>
                <a:cs typeface="Calibri"/>
                <a:sym typeface="Calibri"/>
              </a:rPr>
              <a:t>Each person gives one constructive speech, one rebuttal speech, asks questions once and answers questions once.</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Each person has a role in the debate.  They can be </a:t>
            </a:r>
            <a:r>
              <a:rPr lang="en-US" sz="2200" dirty="0" smtClean="0">
                <a:solidFill>
                  <a:schemeClr val="tx1"/>
                </a:solidFill>
                <a:latin typeface="Calibri"/>
                <a:ea typeface="Calibri"/>
                <a:cs typeface="Calibri"/>
                <a:sym typeface="Calibri"/>
              </a:rPr>
              <a:t>the:</a:t>
            </a:r>
          </a:p>
          <a:p>
            <a:pPr marL="914400" lvl="0" indent="-457200">
              <a:spcBef>
                <a:spcPts val="1200"/>
              </a:spcBef>
              <a:buClr>
                <a:schemeClr val="accent6"/>
              </a:buClr>
              <a:buSzPct val="100000"/>
              <a:buFont typeface="Courier New"/>
              <a:buChar char="o"/>
            </a:pPr>
            <a:r>
              <a:rPr lang="en-US" sz="2200" b="1" dirty="0" smtClean="0">
                <a:solidFill>
                  <a:schemeClr val="accent5"/>
                </a:solidFill>
                <a:latin typeface="Calibri"/>
                <a:ea typeface="Calibri"/>
                <a:cs typeface="Calibri"/>
                <a:sym typeface="Calibri"/>
              </a:rPr>
              <a:t>1A</a:t>
            </a:r>
            <a:r>
              <a:rPr lang="en-US" sz="2200" dirty="0" smtClean="0">
                <a:solidFill>
                  <a:schemeClr val="tx1"/>
                </a:solidFill>
                <a:latin typeface="Calibri"/>
                <a:ea typeface="Calibri"/>
                <a:cs typeface="Calibri"/>
                <a:sym typeface="Calibri"/>
              </a:rPr>
              <a:t> – </a:t>
            </a:r>
            <a:r>
              <a:rPr lang="en-US" sz="2200" dirty="0" smtClean="0">
                <a:solidFill>
                  <a:schemeClr val="tx1"/>
                </a:solidFill>
                <a:latin typeface="Calibri"/>
                <a:ea typeface="Calibri"/>
                <a:cs typeface="Calibri"/>
                <a:sym typeface="Calibri"/>
              </a:rPr>
              <a:t>First affirmative speaker</a:t>
            </a:r>
            <a:endParaRPr lang="en-US" sz="2200" dirty="0" smtClean="0">
              <a:solidFill>
                <a:schemeClr val="tx1"/>
              </a:solidFill>
              <a:latin typeface="Calibri"/>
              <a:ea typeface="Calibri"/>
              <a:cs typeface="Calibri"/>
              <a:sym typeface="Calibri"/>
            </a:endParaRPr>
          </a:p>
          <a:p>
            <a:pPr marL="914400" lvl="0" indent="-457200">
              <a:spcBef>
                <a:spcPts val="1200"/>
              </a:spcBef>
              <a:buClr>
                <a:schemeClr val="accent6"/>
              </a:buClr>
              <a:buSzPct val="100000"/>
              <a:buFont typeface="Courier New"/>
              <a:buChar char="o"/>
            </a:pPr>
            <a:r>
              <a:rPr lang="en-US" sz="2200" b="1" dirty="0" smtClean="0">
                <a:solidFill>
                  <a:schemeClr val="accent4"/>
                </a:solidFill>
                <a:latin typeface="Calibri"/>
                <a:ea typeface="Calibri"/>
                <a:cs typeface="Calibri"/>
                <a:sym typeface="Calibri"/>
              </a:rPr>
              <a:t>2A</a:t>
            </a:r>
            <a:r>
              <a:rPr lang="en-US" sz="2200" dirty="0" smtClean="0">
                <a:solidFill>
                  <a:schemeClr val="tx1"/>
                </a:solidFill>
                <a:latin typeface="Calibri"/>
                <a:ea typeface="Calibri"/>
                <a:cs typeface="Calibri"/>
                <a:sym typeface="Calibri"/>
              </a:rPr>
              <a:t> – </a:t>
            </a:r>
            <a:r>
              <a:rPr lang="en-US" sz="2200" dirty="0" smtClean="0">
                <a:solidFill>
                  <a:schemeClr val="tx1"/>
                </a:solidFill>
                <a:latin typeface="Calibri"/>
                <a:ea typeface="Calibri"/>
                <a:cs typeface="Calibri"/>
                <a:sym typeface="Calibri"/>
              </a:rPr>
              <a:t>Second affirmative speaker</a:t>
            </a:r>
            <a:endParaRPr lang="en-US" sz="2200" dirty="0" smtClean="0">
              <a:solidFill>
                <a:schemeClr val="tx1"/>
              </a:solidFill>
              <a:latin typeface="Calibri"/>
              <a:ea typeface="Calibri"/>
              <a:cs typeface="Calibri"/>
              <a:sym typeface="Calibri"/>
            </a:endParaRPr>
          </a:p>
          <a:p>
            <a:pPr marL="914400" lvl="0" indent="-457200">
              <a:spcBef>
                <a:spcPts val="1200"/>
              </a:spcBef>
              <a:buClr>
                <a:schemeClr val="accent6"/>
              </a:buClr>
              <a:buSzPct val="100000"/>
              <a:buFont typeface="Courier New"/>
              <a:buChar char="o"/>
            </a:pPr>
            <a:r>
              <a:rPr lang="en-US" sz="2200" b="1" dirty="0" smtClean="0">
                <a:solidFill>
                  <a:srgbClr val="A7C12E"/>
                </a:solidFill>
                <a:latin typeface="Calibri"/>
                <a:ea typeface="Calibri"/>
                <a:cs typeface="Calibri"/>
                <a:sym typeface="Calibri"/>
              </a:rPr>
              <a:t>1N</a:t>
            </a:r>
            <a:r>
              <a:rPr lang="en-US" sz="2200" dirty="0" smtClean="0">
                <a:solidFill>
                  <a:schemeClr val="tx1"/>
                </a:solidFill>
                <a:latin typeface="Calibri"/>
                <a:ea typeface="Calibri"/>
                <a:cs typeface="Calibri"/>
                <a:sym typeface="Calibri"/>
              </a:rPr>
              <a:t> – </a:t>
            </a:r>
            <a:r>
              <a:rPr lang="en-US" sz="2200" dirty="0" smtClean="0">
                <a:solidFill>
                  <a:schemeClr val="tx1"/>
                </a:solidFill>
                <a:latin typeface="Calibri"/>
                <a:ea typeface="Calibri"/>
                <a:cs typeface="Calibri"/>
                <a:sym typeface="Calibri"/>
              </a:rPr>
              <a:t>First negative speaker</a:t>
            </a:r>
            <a:endParaRPr lang="en-US" sz="2200" dirty="0" smtClean="0">
              <a:solidFill>
                <a:schemeClr val="tx1"/>
              </a:solidFill>
              <a:latin typeface="Calibri"/>
              <a:ea typeface="Calibri"/>
              <a:cs typeface="Calibri"/>
              <a:sym typeface="Calibri"/>
            </a:endParaRPr>
          </a:p>
          <a:p>
            <a:pPr marL="914400" lvl="0" indent="-457200">
              <a:spcBef>
                <a:spcPts val="1200"/>
              </a:spcBef>
              <a:buClr>
                <a:schemeClr val="accent6"/>
              </a:buClr>
              <a:buSzPct val="100000"/>
              <a:buFont typeface="Courier New"/>
              <a:buChar char="o"/>
            </a:pPr>
            <a:r>
              <a:rPr lang="en-US" sz="2200" b="1" dirty="0" smtClean="0">
                <a:solidFill>
                  <a:schemeClr val="accent6"/>
                </a:solidFill>
                <a:latin typeface="Calibri"/>
                <a:ea typeface="Calibri"/>
                <a:cs typeface="Calibri"/>
                <a:sym typeface="Calibri"/>
              </a:rPr>
              <a:t>2N</a:t>
            </a:r>
            <a:r>
              <a:rPr lang="en-US" sz="2200" dirty="0" smtClean="0">
                <a:solidFill>
                  <a:schemeClr val="tx1"/>
                </a:solidFill>
                <a:latin typeface="Calibri"/>
                <a:ea typeface="Calibri"/>
                <a:cs typeface="Calibri"/>
                <a:sym typeface="Calibri"/>
              </a:rPr>
              <a:t> – Second </a:t>
            </a:r>
            <a:r>
              <a:rPr lang="en-US" sz="2200" dirty="0" smtClean="0">
                <a:solidFill>
                  <a:schemeClr val="tx1"/>
                </a:solidFill>
                <a:latin typeface="Calibri"/>
                <a:ea typeface="Calibri"/>
                <a:cs typeface="Calibri"/>
                <a:sym typeface="Calibri"/>
              </a:rPr>
              <a:t>negative </a:t>
            </a:r>
            <a:r>
              <a:rPr lang="en-US" sz="2200" dirty="0" smtClean="0">
                <a:solidFill>
                  <a:schemeClr val="tx1"/>
                </a:solidFill>
                <a:latin typeface="Calibri"/>
                <a:ea typeface="Calibri"/>
                <a:cs typeface="Calibri"/>
                <a:sym typeface="Calibri"/>
              </a:rPr>
              <a:t>speaker</a:t>
            </a: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1000"/>
                                        <p:tgtEl>
                                          <p:spTgt spid="6">
                                            <p:txEl>
                                              <p:pRg st="4" end="4"/>
                                            </p:txEl>
                                          </p:spTgt>
                                        </p:tgtEl>
                                      </p:cBhvr>
                                    </p:animEffect>
                                  </p:childTnLst>
                                </p:cTn>
                              </p:par>
                            </p:childTnLst>
                          </p:cTn>
                        </p:par>
                        <p:par>
                          <p:cTn id="39" fill="hold">
                            <p:stCondLst>
                              <p:cond delay="7500"/>
                            </p:stCondLst>
                            <p:childTnLst>
                              <p:par>
                                <p:cTn id="40" presetID="10" presetClass="entr" presetSubtype="0" fill="hold" grpId="0" nodeType="after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fade">
                                      <p:cBhvr>
                                        <p:cTn id="42"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Map of the Round</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600"/>
              </a:spcBef>
              <a:buClr>
                <a:srgbClr val="222222"/>
              </a:buClr>
              <a:buSzPct val="100000"/>
              <a:buFont typeface="Calibri"/>
              <a:buChar char="•"/>
            </a:pPr>
            <a:r>
              <a:rPr lang="en-US" sz="1800" dirty="0" smtClean="0">
                <a:solidFill>
                  <a:schemeClr val="tx1"/>
                </a:solidFill>
                <a:latin typeface="Calibri"/>
                <a:ea typeface="Calibri"/>
                <a:cs typeface="Calibri"/>
                <a:sym typeface="Calibri"/>
              </a:rPr>
              <a:t>1AC (first affirmative constructive</a:t>
            </a:r>
            <a:r>
              <a:rPr lang="en-US" sz="1800" dirty="0" smtClean="0">
                <a:solidFill>
                  <a:schemeClr val="tx1"/>
                </a:solidFill>
                <a:latin typeface="Calibri"/>
                <a:ea typeface="Calibri"/>
                <a:cs typeface="Calibri"/>
                <a:sym typeface="Calibri"/>
              </a:rPr>
              <a:t>)		—</a:t>
            </a:r>
            <a:r>
              <a:rPr lang="en-US" sz="1800" dirty="0" smtClean="0">
                <a:solidFill>
                  <a:schemeClr val="tx1"/>
                </a:solidFill>
                <a:latin typeface="Calibri"/>
                <a:ea typeface="Calibri"/>
                <a:cs typeface="Calibri"/>
                <a:sym typeface="Calibri"/>
              </a:rPr>
              <a:t>8 min</a:t>
            </a:r>
          </a:p>
          <a:p>
            <a:pPr marL="914400" lvl="0" indent="-457200">
              <a:spcBef>
                <a:spcPts val="600"/>
              </a:spcBef>
              <a:buClr>
                <a:srgbClr val="222222"/>
              </a:buClr>
              <a:buSzPct val="100000"/>
              <a:buFont typeface="Courier New"/>
              <a:buChar char="o"/>
            </a:pPr>
            <a:r>
              <a:rPr lang="en-US" sz="1800" dirty="0" smtClean="0">
                <a:solidFill>
                  <a:schemeClr val="tx1"/>
                </a:solidFill>
                <a:latin typeface="Calibri"/>
                <a:ea typeface="Calibri"/>
                <a:cs typeface="Calibri"/>
                <a:sym typeface="Calibri"/>
              </a:rPr>
              <a:t>1A stays standing, CX by </a:t>
            </a:r>
            <a:r>
              <a:rPr lang="en-US" sz="1800" dirty="0" smtClean="0">
                <a:solidFill>
                  <a:schemeClr val="tx1"/>
                </a:solidFill>
                <a:latin typeface="Calibri"/>
                <a:ea typeface="Calibri"/>
                <a:cs typeface="Calibri"/>
                <a:sym typeface="Calibri"/>
              </a:rPr>
              <a:t>2N		—</a:t>
            </a:r>
            <a:r>
              <a:rPr lang="en-US" sz="1800" dirty="0" smtClean="0">
                <a:solidFill>
                  <a:schemeClr val="tx1"/>
                </a:solidFill>
                <a:latin typeface="Calibri"/>
                <a:ea typeface="Calibri"/>
                <a:cs typeface="Calibri"/>
                <a:sym typeface="Calibri"/>
              </a:rPr>
              <a:t>3 min</a:t>
            </a:r>
          </a:p>
          <a:p>
            <a:pPr marL="457200" lvl="0" indent="-457200">
              <a:spcBef>
                <a:spcPts val="600"/>
              </a:spcBef>
              <a:buClr>
                <a:srgbClr val="222222"/>
              </a:buClr>
              <a:buSzPct val="100000"/>
              <a:buFont typeface="Calibri"/>
              <a:buChar char="•"/>
            </a:pPr>
            <a:r>
              <a:rPr lang="en-US" sz="1800" dirty="0" smtClean="0">
                <a:solidFill>
                  <a:schemeClr val="tx1"/>
                </a:solidFill>
                <a:latin typeface="Calibri"/>
                <a:ea typeface="Calibri"/>
                <a:cs typeface="Calibri"/>
                <a:sym typeface="Calibri"/>
              </a:rPr>
              <a:t>1NC (first negative constructive</a:t>
            </a:r>
            <a:r>
              <a:rPr lang="en-US" sz="1800" dirty="0" smtClean="0">
                <a:solidFill>
                  <a:schemeClr val="tx1"/>
                </a:solidFill>
                <a:latin typeface="Calibri"/>
                <a:ea typeface="Calibri"/>
                <a:cs typeface="Calibri"/>
                <a:sym typeface="Calibri"/>
              </a:rPr>
              <a:t>)		—</a:t>
            </a:r>
            <a:r>
              <a:rPr lang="en-US" sz="1800" dirty="0" smtClean="0">
                <a:solidFill>
                  <a:schemeClr val="tx1"/>
                </a:solidFill>
                <a:latin typeface="Calibri"/>
                <a:ea typeface="Calibri"/>
                <a:cs typeface="Calibri"/>
                <a:sym typeface="Calibri"/>
              </a:rPr>
              <a:t>8 min</a:t>
            </a:r>
          </a:p>
          <a:p>
            <a:pPr marL="914400" lvl="0" indent="-457200">
              <a:spcBef>
                <a:spcPts val="600"/>
              </a:spcBef>
              <a:buClr>
                <a:srgbClr val="222222"/>
              </a:buClr>
              <a:buSzPct val="100000"/>
              <a:buFont typeface="Courier New"/>
              <a:buChar char="o"/>
            </a:pPr>
            <a:r>
              <a:rPr lang="en-US" sz="1800" dirty="0" smtClean="0">
                <a:solidFill>
                  <a:schemeClr val="tx1"/>
                </a:solidFill>
                <a:latin typeface="Calibri"/>
                <a:ea typeface="Calibri"/>
                <a:cs typeface="Calibri"/>
                <a:sym typeface="Calibri"/>
              </a:rPr>
              <a:t>1N stays standing, CX by </a:t>
            </a:r>
            <a:r>
              <a:rPr lang="en-US" sz="1800" dirty="0" smtClean="0">
                <a:solidFill>
                  <a:schemeClr val="tx1"/>
                </a:solidFill>
                <a:latin typeface="Calibri"/>
                <a:ea typeface="Calibri"/>
                <a:cs typeface="Calibri"/>
                <a:sym typeface="Calibri"/>
              </a:rPr>
              <a:t>1A		—</a:t>
            </a:r>
            <a:r>
              <a:rPr lang="en-US" sz="1800" dirty="0" smtClean="0">
                <a:solidFill>
                  <a:schemeClr val="tx1"/>
                </a:solidFill>
                <a:latin typeface="Calibri"/>
                <a:ea typeface="Calibri"/>
                <a:cs typeface="Calibri"/>
                <a:sym typeface="Calibri"/>
              </a:rPr>
              <a:t>3 min</a:t>
            </a:r>
          </a:p>
          <a:p>
            <a:pPr marL="457200" lvl="0" indent="-457200">
              <a:spcBef>
                <a:spcPts val="600"/>
              </a:spcBef>
              <a:buClr>
                <a:srgbClr val="222222"/>
              </a:buClr>
              <a:buSzPct val="100000"/>
              <a:buFont typeface="Calibri"/>
              <a:buChar char="•"/>
            </a:pPr>
            <a:r>
              <a:rPr lang="en-US" sz="1800" dirty="0" smtClean="0">
                <a:solidFill>
                  <a:schemeClr val="tx1"/>
                </a:solidFill>
                <a:latin typeface="Calibri"/>
                <a:ea typeface="Calibri"/>
                <a:cs typeface="Calibri"/>
                <a:sym typeface="Calibri"/>
              </a:rPr>
              <a:t>2AC (second affirmative constructive</a:t>
            </a:r>
            <a:r>
              <a:rPr lang="en-US" sz="1800" dirty="0" smtClean="0">
                <a:solidFill>
                  <a:schemeClr val="tx1"/>
                </a:solidFill>
                <a:latin typeface="Calibri"/>
                <a:ea typeface="Calibri"/>
                <a:cs typeface="Calibri"/>
                <a:sym typeface="Calibri"/>
              </a:rPr>
              <a:t>)	—</a:t>
            </a:r>
            <a:r>
              <a:rPr lang="en-US" sz="1800" dirty="0" smtClean="0">
                <a:solidFill>
                  <a:schemeClr val="tx1"/>
                </a:solidFill>
                <a:latin typeface="Calibri"/>
                <a:ea typeface="Calibri"/>
                <a:cs typeface="Calibri"/>
                <a:sym typeface="Calibri"/>
              </a:rPr>
              <a:t>8 min</a:t>
            </a:r>
          </a:p>
          <a:p>
            <a:pPr marL="914400" lvl="0" indent="-457200">
              <a:spcBef>
                <a:spcPts val="600"/>
              </a:spcBef>
              <a:buClr>
                <a:srgbClr val="222222"/>
              </a:buClr>
              <a:buSzPct val="100000"/>
              <a:buFont typeface="Courier New"/>
              <a:buChar char="o"/>
            </a:pPr>
            <a:r>
              <a:rPr lang="en-US" sz="1800" dirty="0" smtClean="0">
                <a:solidFill>
                  <a:schemeClr val="tx1"/>
                </a:solidFill>
                <a:latin typeface="Calibri"/>
                <a:ea typeface="Calibri"/>
                <a:cs typeface="Calibri"/>
                <a:sym typeface="Calibri"/>
              </a:rPr>
              <a:t>2A stays standing, CX by </a:t>
            </a:r>
            <a:r>
              <a:rPr lang="en-US" sz="1800" dirty="0" smtClean="0">
                <a:solidFill>
                  <a:schemeClr val="tx1"/>
                </a:solidFill>
                <a:latin typeface="Calibri"/>
                <a:ea typeface="Calibri"/>
                <a:cs typeface="Calibri"/>
                <a:sym typeface="Calibri"/>
              </a:rPr>
              <a:t>1N		—</a:t>
            </a:r>
            <a:r>
              <a:rPr lang="en-US" sz="1800" dirty="0" smtClean="0">
                <a:solidFill>
                  <a:schemeClr val="tx1"/>
                </a:solidFill>
                <a:latin typeface="Calibri"/>
                <a:ea typeface="Calibri"/>
                <a:cs typeface="Calibri"/>
                <a:sym typeface="Calibri"/>
              </a:rPr>
              <a:t>3 min</a:t>
            </a:r>
          </a:p>
          <a:p>
            <a:pPr marL="457200" lvl="0" indent="-457200">
              <a:spcBef>
                <a:spcPts val="600"/>
              </a:spcBef>
              <a:buClr>
                <a:srgbClr val="222222"/>
              </a:buClr>
              <a:buSzPct val="100000"/>
              <a:buFont typeface="Calibri"/>
              <a:buChar char="•"/>
            </a:pPr>
            <a:r>
              <a:rPr lang="en-US" sz="1800" dirty="0" smtClean="0">
                <a:solidFill>
                  <a:schemeClr val="tx1"/>
                </a:solidFill>
                <a:latin typeface="Calibri"/>
                <a:ea typeface="Calibri"/>
                <a:cs typeface="Calibri"/>
                <a:sym typeface="Calibri"/>
              </a:rPr>
              <a:t>2NC (second negative constructive</a:t>
            </a:r>
            <a:r>
              <a:rPr lang="en-US" sz="1800" dirty="0" smtClean="0">
                <a:solidFill>
                  <a:schemeClr val="tx1"/>
                </a:solidFill>
                <a:latin typeface="Calibri"/>
                <a:ea typeface="Calibri"/>
                <a:cs typeface="Calibri"/>
                <a:sym typeface="Calibri"/>
              </a:rPr>
              <a:t>)	—</a:t>
            </a:r>
            <a:r>
              <a:rPr lang="en-US" sz="1800" dirty="0" smtClean="0">
                <a:solidFill>
                  <a:schemeClr val="tx1"/>
                </a:solidFill>
                <a:latin typeface="Calibri"/>
                <a:ea typeface="Calibri"/>
                <a:cs typeface="Calibri"/>
                <a:sym typeface="Calibri"/>
              </a:rPr>
              <a:t>8 min</a:t>
            </a:r>
          </a:p>
          <a:p>
            <a:pPr marL="914400" lvl="0" indent="-457200">
              <a:spcBef>
                <a:spcPts val="600"/>
              </a:spcBef>
              <a:buClr>
                <a:srgbClr val="222222"/>
              </a:buClr>
              <a:buSzPct val="100000"/>
              <a:buFont typeface="Courier New"/>
              <a:buChar char="o"/>
            </a:pPr>
            <a:r>
              <a:rPr lang="en-US" sz="1800" dirty="0" smtClean="0">
                <a:solidFill>
                  <a:schemeClr val="tx1"/>
                </a:solidFill>
                <a:latin typeface="Calibri"/>
                <a:ea typeface="Calibri"/>
                <a:cs typeface="Calibri"/>
                <a:sym typeface="Calibri"/>
              </a:rPr>
              <a:t>2N stays standing, CX by </a:t>
            </a:r>
            <a:r>
              <a:rPr lang="en-US" sz="1800" dirty="0" smtClean="0">
                <a:solidFill>
                  <a:schemeClr val="tx1"/>
                </a:solidFill>
                <a:latin typeface="Calibri"/>
                <a:ea typeface="Calibri"/>
                <a:cs typeface="Calibri"/>
                <a:sym typeface="Calibri"/>
              </a:rPr>
              <a:t>2A		—</a:t>
            </a:r>
            <a:r>
              <a:rPr lang="en-US" sz="1800" dirty="0" smtClean="0">
                <a:solidFill>
                  <a:schemeClr val="tx1"/>
                </a:solidFill>
                <a:latin typeface="Calibri"/>
                <a:ea typeface="Calibri"/>
                <a:cs typeface="Calibri"/>
                <a:sym typeface="Calibri"/>
              </a:rPr>
              <a:t>3 min</a:t>
            </a:r>
          </a:p>
          <a:p>
            <a:pPr marL="457200" lvl="0" indent="-457200">
              <a:spcBef>
                <a:spcPts val="600"/>
              </a:spcBef>
              <a:buClr>
                <a:srgbClr val="222222"/>
              </a:buClr>
              <a:buSzPct val="100000"/>
              <a:buFont typeface="Calibri"/>
              <a:buChar char="•"/>
            </a:pPr>
            <a:r>
              <a:rPr lang="en-US" sz="1800" dirty="0" smtClean="0">
                <a:solidFill>
                  <a:schemeClr val="tx1"/>
                </a:solidFill>
                <a:latin typeface="Calibri"/>
                <a:ea typeface="Calibri"/>
                <a:cs typeface="Calibri"/>
                <a:sym typeface="Calibri"/>
              </a:rPr>
              <a:t>1NR (first negative rebuttal</a:t>
            </a:r>
            <a:r>
              <a:rPr lang="en-US" sz="1800" dirty="0" smtClean="0">
                <a:solidFill>
                  <a:schemeClr val="tx1"/>
                </a:solidFill>
                <a:latin typeface="Calibri"/>
                <a:ea typeface="Calibri"/>
                <a:cs typeface="Calibri"/>
                <a:sym typeface="Calibri"/>
              </a:rPr>
              <a:t>)		—</a:t>
            </a:r>
            <a:r>
              <a:rPr lang="en-US" sz="1800" dirty="0" smtClean="0">
                <a:solidFill>
                  <a:schemeClr val="tx1"/>
                </a:solidFill>
                <a:latin typeface="Calibri"/>
                <a:ea typeface="Calibri"/>
                <a:cs typeface="Calibri"/>
                <a:sym typeface="Calibri"/>
              </a:rPr>
              <a:t>5 min</a:t>
            </a:r>
          </a:p>
          <a:p>
            <a:pPr marL="457200" lvl="0" indent="-457200">
              <a:spcBef>
                <a:spcPts val="600"/>
              </a:spcBef>
              <a:buClr>
                <a:srgbClr val="222222"/>
              </a:buClr>
              <a:buSzPct val="100000"/>
              <a:buFont typeface="Calibri"/>
              <a:buChar char="•"/>
            </a:pPr>
            <a:r>
              <a:rPr lang="en-US" sz="1800" dirty="0" smtClean="0">
                <a:solidFill>
                  <a:schemeClr val="tx1"/>
                </a:solidFill>
                <a:latin typeface="Calibri"/>
                <a:ea typeface="Calibri"/>
                <a:cs typeface="Calibri"/>
                <a:sym typeface="Calibri"/>
              </a:rPr>
              <a:t>1AR (first affirmative rebuttal</a:t>
            </a:r>
            <a:r>
              <a:rPr lang="en-US" sz="1800" dirty="0" smtClean="0">
                <a:solidFill>
                  <a:schemeClr val="tx1"/>
                </a:solidFill>
                <a:latin typeface="Calibri"/>
                <a:ea typeface="Calibri"/>
                <a:cs typeface="Calibri"/>
                <a:sym typeface="Calibri"/>
              </a:rPr>
              <a:t>)		—</a:t>
            </a:r>
            <a:r>
              <a:rPr lang="en-US" sz="1800" dirty="0" smtClean="0">
                <a:solidFill>
                  <a:schemeClr val="tx1"/>
                </a:solidFill>
                <a:latin typeface="Calibri"/>
                <a:ea typeface="Calibri"/>
                <a:cs typeface="Calibri"/>
                <a:sym typeface="Calibri"/>
              </a:rPr>
              <a:t>5 min</a:t>
            </a:r>
          </a:p>
          <a:p>
            <a:pPr marL="457200" lvl="0" indent="-457200">
              <a:spcBef>
                <a:spcPts val="600"/>
              </a:spcBef>
              <a:buClr>
                <a:srgbClr val="222222"/>
              </a:buClr>
              <a:buSzPct val="100000"/>
              <a:buFont typeface="Calibri"/>
              <a:buChar char="•"/>
            </a:pPr>
            <a:r>
              <a:rPr lang="en-US" sz="1800" dirty="0" smtClean="0">
                <a:solidFill>
                  <a:schemeClr val="tx1"/>
                </a:solidFill>
                <a:latin typeface="Calibri"/>
                <a:ea typeface="Calibri"/>
                <a:cs typeface="Calibri"/>
                <a:sym typeface="Calibri"/>
              </a:rPr>
              <a:t>2NR (second negative rebuttal</a:t>
            </a:r>
            <a:r>
              <a:rPr lang="en-US" sz="1800" dirty="0" smtClean="0">
                <a:solidFill>
                  <a:schemeClr val="tx1"/>
                </a:solidFill>
                <a:latin typeface="Calibri"/>
                <a:ea typeface="Calibri"/>
                <a:cs typeface="Calibri"/>
                <a:sym typeface="Calibri"/>
              </a:rPr>
              <a:t>)		—</a:t>
            </a:r>
            <a:r>
              <a:rPr lang="en-US" sz="1800" dirty="0" smtClean="0">
                <a:solidFill>
                  <a:schemeClr val="tx1"/>
                </a:solidFill>
                <a:latin typeface="Calibri"/>
                <a:ea typeface="Calibri"/>
                <a:cs typeface="Calibri"/>
                <a:sym typeface="Calibri"/>
              </a:rPr>
              <a:t>5 min</a:t>
            </a:r>
          </a:p>
          <a:p>
            <a:pPr marL="457200" lvl="0" indent="-457200">
              <a:spcBef>
                <a:spcPts val="600"/>
              </a:spcBef>
              <a:buClr>
                <a:srgbClr val="222222"/>
              </a:buClr>
              <a:buSzPct val="100000"/>
              <a:buFont typeface="Calibri"/>
              <a:buChar char="•"/>
            </a:pPr>
            <a:r>
              <a:rPr lang="en-US" sz="1800" dirty="0" smtClean="0">
                <a:solidFill>
                  <a:schemeClr val="tx1"/>
                </a:solidFill>
                <a:latin typeface="Calibri"/>
                <a:ea typeface="Calibri"/>
                <a:cs typeface="Calibri"/>
                <a:sym typeface="Calibri"/>
              </a:rPr>
              <a:t>2AR (second affirmative rebuttal</a:t>
            </a:r>
            <a:r>
              <a:rPr lang="en-US" sz="1800" dirty="0" smtClean="0">
                <a:solidFill>
                  <a:schemeClr val="tx1"/>
                </a:solidFill>
                <a:latin typeface="Calibri"/>
                <a:ea typeface="Calibri"/>
                <a:cs typeface="Calibri"/>
                <a:sym typeface="Calibri"/>
              </a:rPr>
              <a:t>)		—</a:t>
            </a:r>
            <a:r>
              <a:rPr lang="en-US" sz="1800" dirty="0" smtClean="0">
                <a:solidFill>
                  <a:schemeClr val="tx1"/>
                </a:solidFill>
                <a:latin typeface="Calibri"/>
                <a:ea typeface="Calibri"/>
                <a:cs typeface="Calibri"/>
                <a:sym typeface="Calibri"/>
              </a:rPr>
              <a:t>5 min</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1000"/>
                                        <p:tgtEl>
                                          <p:spTgt spid="6">
                                            <p:txEl>
                                              <p:pRg st="4" end="4"/>
                                            </p:txEl>
                                          </p:spTgt>
                                        </p:tgtEl>
                                      </p:cBhvr>
                                    </p:animEffect>
                                  </p:childTnLst>
                                </p:cTn>
                              </p:par>
                            </p:childTnLst>
                          </p:cTn>
                        </p:par>
                        <p:par>
                          <p:cTn id="39" fill="hold">
                            <p:stCondLst>
                              <p:cond delay="7500"/>
                            </p:stCondLst>
                            <p:childTnLst>
                              <p:par>
                                <p:cTn id="40" presetID="10" presetClass="entr" presetSubtype="0" fill="hold" grpId="0" nodeType="after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fade">
                                      <p:cBhvr>
                                        <p:cTn id="42" dur="1000"/>
                                        <p:tgtEl>
                                          <p:spTgt spid="6">
                                            <p:txEl>
                                              <p:pRg st="5" end="5"/>
                                            </p:txEl>
                                          </p:spTgt>
                                        </p:tgtEl>
                                      </p:cBhvr>
                                    </p:animEffect>
                                  </p:childTnLst>
                                </p:cTn>
                              </p:par>
                            </p:childTnLst>
                          </p:cTn>
                        </p:par>
                        <p:par>
                          <p:cTn id="43" fill="hold">
                            <p:stCondLst>
                              <p:cond delay="8500"/>
                            </p:stCondLst>
                            <p:childTnLst>
                              <p:par>
                                <p:cTn id="44" presetID="10" presetClass="entr" presetSubtype="0" fill="hold" grpId="0" nodeType="afterEffect">
                                  <p:stCondLst>
                                    <p:cond delay="0"/>
                                  </p:stCondLst>
                                  <p:childTnLst>
                                    <p:set>
                                      <p:cBhvr>
                                        <p:cTn id="45" dur="1" fill="hold">
                                          <p:stCondLst>
                                            <p:cond delay="0"/>
                                          </p:stCondLst>
                                        </p:cTn>
                                        <p:tgtEl>
                                          <p:spTgt spid="6">
                                            <p:txEl>
                                              <p:pRg st="6" end="6"/>
                                            </p:txEl>
                                          </p:spTgt>
                                        </p:tgtEl>
                                        <p:attrNameLst>
                                          <p:attrName>style.visibility</p:attrName>
                                        </p:attrNameLst>
                                      </p:cBhvr>
                                      <p:to>
                                        <p:strVal val="visible"/>
                                      </p:to>
                                    </p:set>
                                    <p:animEffect transition="in" filter="fade">
                                      <p:cBhvr>
                                        <p:cTn id="46" dur="1000"/>
                                        <p:tgtEl>
                                          <p:spTgt spid="6">
                                            <p:txEl>
                                              <p:pRg st="6" end="6"/>
                                            </p:txEl>
                                          </p:spTgt>
                                        </p:tgtEl>
                                      </p:cBhvr>
                                    </p:animEffect>
                                  </p:childTnLst>
                                </p:cTn>
                              </p:par>
                            </p:childTnLst>
                          </p:cTn>
                        </p:par>
                        <p:par>
                          <p:cTn id="47" fill="hold">
                            <p:stCondLst>
                              <p:cond delay="9500"/>
                            </p:stCondLst>
                            <p:childTnLst>
                              <p:par>
                                <p:cTn id="48" presetID="10" presetClass="entr" presetSubtype="0" fill="hold" grpId="0" nodeType="afterEffect">
                                  <p:stCondLst>
                                    <p:cond delay="0"/>
                                  </p:stCondLst>
                                  <p:childTnLst>
                                    <p:set>
                                      <p:cBhvr>
                                        <p:cTn id="49" dur="1" fill="hold">
                                          <p:stCondLst>
                                            <p:cond delay="0"/>
                                          </p:stCondLst>
                                        </p:cTn>
                                        <p:tgtEl>
                                          <p:spTgt spid="6">
                                            <p:txEl>
                                              <p:pRg st="7" end="7"/>
                                            </p:txEl>
                                          </p:spTgt>
                                        </p:tgtEl>
                                        <p:attrNameLst>
                                          <p:attrName>style.visibility</p:attrName>
                                        </p:attrNameLst>
                                      </p:cBhvr>
                                      <p:to>
                                        <p:strVal val="visible"/>
                                      </p:to>
                                    </p:set>
                                    <p:animEffect transition="in" filter="fade">
                                      <p:cBhvr>
                                        <p:cTn id="50" dur="1000"/>
                                        <p:tgtEl>
                                          <p:spTgt spid="6">
                                            <p:txEl>
                                              <p:pRg st="7" end="7"/>
                                            </p:txEl>
                                          </p:spTgt>
                                        </p:tgtEl>
                                      </p:cBhvr>
                                    </p:animEffect>
                                  </p:childTnLst>
                                </p:cTn>
                              </p:par>
                            </p:childTnLst>
                          </p:cTn>
                        </p:par>
                        <p:par>
                          <p:cTn id="51" fill="hold">
                            <p:stCondLst>
                              <p:cond delay="10500"/>
                            </p:stCondLst>
                            <p:childTnLst>
                              <p:par>
                                <p:cTn id="52" presetID="10" presetClass="entr" presetSubtype="0" fill="hold" grpId="0" nodeType="afterEffect">
                                  <p:stCondLst>
                                    <p:cond delay="0"/>
                                  </p:stCondLst>
                                  <p:childTnLst>
                                    <p:set>
                                      <p:cBhvr>
                                        <p:cTn id="53" dur="1" fill="hold">
                                          <p:stCondLst>
                                            <p:cond delay="0"/>
                                          </p:stCondLst>
                                        </p:cTn>
                                        <p:tgtEl>
                                          <p:spTgt spid="6">
                                            <p:txEl>
                                              <p:pRg st="8" end="8"/>
                                            </p:txEl>
                                          </p:spTgt>
                                        </p:tgtEl>
                                        <p:attrNameLst>
                                          <p:attrName>style.visibility</p:attrName>
                                        </p:attrNameLst>
                                      </p:cBhvr>
                                      <p:to>
                                        <p:strVal val="visible"/>
                                      </p:to>
                                    </p:set>
                                    <p:animEffect transition="in" filter="fade">
                                      <p:cBhvr>
                                        <p:cTn id="54" dur="1000"/>
                                        <p:tgtEl>
                                          <p:spTgt spid="6">
                                            <p:txEl>
                                              <p:pRg st="8" end="8"/>
                                            </p:txEl>
                                          </p:spTgt>
                                        </p:tgtEl>
                                      </p:cBhvr>
                                    </p:animEffect>
                                  </p:childTnLst>
                                </p:cTn>
                              </p:par>
                            </p:childTnLst>
                          </p:cTn>
                        </p:par>
                        <p:par>
                          <p:cTn id="55" fill="hold">
                            <p:stCondLst>
                              <p:cond delay="11500"/>
                            </p:stCondLst>
                            <p:childTnLst>
                              <p:par>
                                <p:cTn id="56" presetID="10" presetClass="entr" presetSubtype="0" fill="hold" grpId="0" nodeType="afterEffect">
                                  <p:stCondLst>
                                    <p:cond delay="0"/>
                                  </p:stCondLst>
                                  <p:childTnLst>
                                    <p:set>
                                      <p:cBhvr>
                                        <p:cTn id="57" dur="1" fill="hold">
                                          <p:stCondLst>
                                            <p:cond delay="0"/>
                                          </p:stCondLst>
                                        </p:cTn>
                                        <p:tgtEl>
                                          <p:spTgt spid="6">
                                            <p:txEl>
                                              <p:pRg st="9" end="9"/>
                                            </p:txEl>
                                          </p:spTgt>
                                        </p:tgtEl>
                                        <p:attrNameLst>
                                          <p:attrName>style.visibility</p:attrName>
                                        </p:attrNameLst>
                                      </p:cBhvr>
                                      <p:to>
                                        <p:strVal val="visible"/>
                                      </p:to>
                                    </p:set>
                                    <p:animEffect transition="in" filter="fade">
                                      <p:cBhvr>
                                        <p:cTn id="58" dur="1000"/>
                                        <p:tgtEl>
                                          <p:spTgt spid="6">
                                            <p:txEl>
                                              <p:pRg st="9" end="9"/>
                                            </p:txEl>
                                          </p:spTgt>
                                        </p:tgtEl>
                                      </p:cBhvr>
                                    </p:animEffect>
                                  </p:childTnLst>
                                </p:cTn>
                              </p:par>
                            </p:childTnLst>
                          </p:cTn>
                        </p:par>
                        <p:par>
                          <p:cTn id="59" fill="hold">
                            <p:stCondLst>
                              <p:cond delay="12500"/>
                            </p:stCondLst>
                            <p:childTnLst>
                              <p:par>
                                <p:cTn id="60" presetID="10" presetClass="entr" presetSubtype="0" fill="hold" grpId="0" nodeType="afterEffect">
                                  <p:stCondLst>
                                    <p:cond delay="0"/>
                                  </p:stCondLst>
                                  <p:childTnLst>
                                    <p:set>
                                      <p:cBhvr>
                                        <p:cTn id="61" dur="1" fill="hold">
                                          <p:stCondLst>
                                            <p:cond delay="0"/>
                                          </p:stCondLst>
                                        </p:cTn>
                                        <p:tgtEl>
                                          <p:spTgt spid="6">
                                            <p:txEl>
                                              <p:pRg st="10" end="10"/>
                                            </p:txEl>
                                          </p:spTgt>
                                        </p:tgtEl>
                                        <p:attrNameLst>
                                          <p:attrName>style.visibility</p:attrName>
                                        </p:attrNameLst>
                                      </p:cBhvr>
                                      <p:to>
                                        <p:strVal val="visible"/>
                                      </p:to>
                                    </p:set>
                                    <p:animEffect transition="in" filter="fade">
                                      <p:cBhvr>
                                        <p:cTn id="62" dur="1000"/>
                                        <p:tgtEl>
                                          <p:spTgt spid="6">
                                            <p:txEl>
                                              <p:pRg st="10" end="10"/>
                                            </p:txEl>
                                          </p:spTgt>
                                        </p:tgtEl>
                                      </p:cBhvr>
                                    </p:animEffect>
                                  </p:childTnLst>
                                </p:cTn>
                              </p:par>
                            </p:childTnLst>
                          </p:cTn>
                        </p:par>
                        <p:par>
                          <p:cTn id="63" fill="hold">
                            <p:stCondLst>
                              <p:cond delay="13500"/>
                            </p:stCondLst>
                            <p:childTnLst>
                              <p:par>
                                <p:cTn id="64" presetID="10" presetClass="entr" presetSubtype="0" fill="hold" grpId="0" nodeType="afterEffect">
                                  <p:stCondLst>
                                    <p:cond delay="0"/>
                                  </p:stCondLst>
                                  <p:childTnLst>
                                    <p:set>
                                      <p:cBhvr>
                                        <p:cTn id="65" dur="1" fill="hold">
                                          <p:stCondLst>
                                            <p:cond delay="0"/>
                                          </p:stCondLst>
                                        </p:cTn>
                                        <p:tgtEl>
                                          <p:spTgt spid="6">
                                            <p:txEl>
                                              <p:pRg st="11" end="11"/>
                                            </p:txEl>
                                          </p:spTgt>
                                        </p:tgtEl>
                                        <p:attrNameLst>
                                          <p:attrName>style.visibility</p:attrName>
                                        </p:attrNameLst>
                                      </p:cBhvr>
                                      <p:to>
                                        <p:strVal val="visible"/>
                                      </p:to>
                                    </p:set>
                                    <p:animEffect transition="in" filter="fade">
                                      <p:cBhvr>
                                        <p:cTn id="66" dur="1000"/>
                                        <p:tgtEl>
                                          <p:spTgt spid="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Map of the </a:t>
            </a:r>
            <a:r>
              <a:rPr lang="en-US" sz="3600" cap="all" dirty="0" smtClean="0">
                <a:solidFill>
                  <a:srgbClr val="786F68"/>
                </a:solidFill>
                <a:latin typeface="Trebuchet MS"/>
                <a:ea typeface="Trebuchet MS"/>
                <a:cs typeface="Trebuchet MS"/>
                <a:sym typeface="Trebuchet MS"/>
              </a:rPr>
              <a:t>Round</a:t>
            </a:r>
          </a:p>
          <a:p>
            <a:pPr lvl="0" algn="ctr">
              <a:buClr>
                <a:srgbClr val="786F68"/>
              </a:buClr>
              <a:buSzPct val="25000"/>
            </a:pPr>
            <a:r>
              <a:rPr lang="en-US" sz="2400" i="1" cap="all" dirty="0" smtClean="0">
                <a:solidFill>
                  <a:srgbClr val="786F68"/>
                </a:solidFill>
                <a:latin typeface="Trebuchet MS"/>
                <a:ea typeface="Trebuchet MS"/>
                <a:cs typeface="Trebuchet MS"/>
                <a:sym typeface="Trebuchet MS"/>
              </a:rPr>
              <a:t>Color coded by person</a:t>
            </a:r>
            <a:endParaRPr lang="en-US" sz="2400" i="1"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600"/>
              </a:spcBef>
              <a:buClr>
                <a:srgbClr val="222222"/>
              </a:buClr>
              <a:buSzPct val="100000"/>
              <a:buFont typeface="Calibri"/>
              <a:buChar char="•"/>
            </a:pPr>
            <a:r>
              <a:rPr lang="en-US" sz="1800" dirty="0" smtClean="0">
                <a:solidFill>
                  <a:schemeClr val="accent5"/>
                </a:solidFill>
                <a:latin typeface="Calibri"/>
                <a:ea typeface="Calibri"/>
                <a:cs typeface="Calibri"/>
                <a:sym typeface="Calibri"/>
              </a:rPr>
              <a:t>1AC (first affirmative constructive</a:t>
            </a:r>
            <a:r>
              <a:rPr lang="en-US" sz="1800" dirty="0" smtClean="0">
                <a:solidFill>
                  <a:schemeClr val="accent5"/>
                </a:solidFill>
                <a:latin typeface="Calibri"/>
                <a:ea typeface="Calibri"/>
                <a:cs typeface="Calibri"/>
                <a:sym typeface="Calibri"/>
              </a:rPr>
              <a:t>)		—</a:t>
            </a:r>
            <a:r>
              <a:rPr lang="en-US" sz="1800" dirty="0" smtClean="0">
                <a:solidFill>
                  <a:schemeClr val="accent5"/>
                </a:solidFill>
                <a:latin typeface="Calibri"/>
                <a:ea typeface="Calibri"/>
                <a:cs typeface="Calibri"/>
                <a:sym typeface="Calibri"/>
              </a:rPr>
              <a:t>8 min</a:t>
            </a:r>
          </a:p>
          <a:p>
            <a:pPr marL="914400" lvl="0" indent="-457200">
              <a:spcBef>
                <a:spcPts val="600"/>
              </a:spcBef>
              <a:buClr>
                <a:srgbClr val="222222"/>
              </a:buClr>
              <a:buSzPct val="100000"/>
              <a:buFont typeface="Courier New"/>
              <a:buChar char="o"/>
            </a:pPr>
            <a:r>
              <a:rPr lang="en-US" sz="1800" dirty="0" smtClean="0">
                <a:solidFill>
                  <a:schemeClr val="accent5"/>
                </a:solidFill>
                <a:latin typeface="Calibri"/>
                <a:ea typeface="Calibri"/>
                <a:cs typeface="Calibri"/>
                <a:sym typeface="Calibri"/>
              </a:rPr>
              <a:t>1A stays standing, </a:t>
            </a:r>
            <a:r>
              <a:rPr lang="en-US" sz="1800" dirty="0" smtClean="0">
                <a:solidFill>
                  <a:schemeClr val="accent6"/>
                </a:solidFill>
                <a:latin typeface="Calibri"/>
                <a:ea typeface="Calibri"/>
                <a:cs typeface="Calibri"/>
                <a:sym typeface="Calibri"/>
              </a:rPr>
              <a:t>CX by </a:t>
            </a:r>
            <a:r>
              <a:rPr lang="en-US" sz="1800" dirty="0" smtClean="0">
                <a:solidFill>
                  <a:schemeClr val="accent6"/>
                </a:solidFill>
                <a:latin typeface="Calibri"/>
                <a:ea typeface="Calibri"/>
                <a:cs typeface="Calibri"/>
                <a:sym typeface="Calibri"/>
              </a:rPr>
              <a:t>2N		—</a:t>
            </a:r>
            <a:r>
              <a:rPr lang="en-US" sz="1800" dirty="0" smtClean="0">
                <a:solidFill>
                  <a:schemeClr val="accent6"/>
                </a:solidFill>
                <a:latin typeface="Calibri"/>
                <a:ea typeface="Calibri"/>
                <a:cs typeface="Calibri"/>
                <a:sym typeface="Calibri"/>
              </a:rPr>
              <a:t>3 min</a:t>
            </a:r>
          </a:p>
          <a:p>
            <a:pPr marL="457200" lvl="0" indent="-457200">
              <a:spcBef>
                <a:spcPts val="600"/>
              </a:spcBef>
              <a:buClr>
                <a:srgbClr val="222222"/>
              </a:buClr>
              <a:buSzPct val="100000"/>
              <a:buFont typeface="Calibri"/>
              <a:buChar char="•"/>
            </a:pPr>
            <a:r>
              <a:rPr lang="en-US" sz="1800" dirty="0" smtClean="0">
                <a:solidFill>
                  <a:srgbClr val="A7C12E"/>
                </a:solidFill>
                <a:latin typeface="Calibri"/>
                <a:ea typeface="Calibri"/>
                <a:cs typeface="Calibri"/>
                <a:sym typeface="Calibri"/>
              </a:rPr>
              <a:t>1NC (first negative constructive</a:t>
            </a:r>
            <a:r>
              <a:rPr lang="en-US" sz="1800" dirty="0" smtClean="0">
                <a:solidFill>
                  <a:srgbClr val="A7C12E"/>
                </a:solidFill>
                <a:latin typeface="Calibri"/>
                <a:ea typeface="Calibri"/>
                <a:cs typeface="Calibri"/>
                <a:sym typeface="Calibri"/>
              </a:rPr>
              <a:t>)		—</a:t>
            </a:r>
            <a:r>
              <a:rPr lang="en-US" sz="1800" dirty="0" smtClean="0">
                <a:solidFill>
                  <a:srgbClr val="A7C12E"/>
                </a:solidFill>
                <a:latin typeface="Calibri"/>
                <a:ea typeface="Calibri"/>
                <a:cs typeface="Calibri"/>
                <a:sym typeface="Calibri"/>
              </a:rPr>
              <a:t>8 min</a:t>
            </a:r>
          </a:p>
          <a:p>
            <a:pPr marL="914400" lvl="0" indent="-457200">
              <a:spcBef>
                <a:spcPts val="600"/>
              </a:spcBef>
              <a:buClr>
                <a:srgbClr val="222222"/>
              </a:buClr>
              <a:buSzPct val="100000"/>
              <a:buFont typeface="Courier New"/>
              <a:buChar char="o"/>
            </a:pPr>
            <a:r>
              <a:rPr lang="en-US" sz="1800" dirty="0" smtClean="0">
                <a:solidFill>
                  <a:srgbClr val="A7C12E"/>
                </a:solidFill>
                <a:latin typeface="Calibri"/>
                <a:ea typeface="Calibri"/>
                <a:cs typeface="Calibri"/>
                <a:sym typeface="Calibri"/>
              </a:rPr>
              <a:t>1N stays standing, </a:t>
            </a:r>
            <a:r>
              <a:rPr lang="en-US" sz="1800" dirty="0" smtClean="0">
                <a:solidFill>
                  <a:schemeClr val="accent5"/>
                </a:solidFill>
                <a:latin typeface="Calibri"/>
                <a:ea typeface="Calibri"/>
                <a:cs typeface="Calibri"/>
                <a:sym typeface="Calibri"/>
              </a:rPr>
              <a:t>CX by </a:t>
            </a:r>
            <a:r>
              <a:rPr lang="en-US" sz="1800" dirty="0" smtClean="0">
                <a:solidFill>
                  <a:schemeClr val="accent5"/>
                </a:solidFill>
                <a:latin typeface="Calibri"/>
                <a:ea typeface="Calibri"/>
                <a:cs typeface="Calibri"/>
                <a:sym typeface="Calibri"/>
              </a:rPr>
              <a:t>1A		—</a:t>
            </a:r>
            <a:r>
              <a:rPr lang="en-US" sz="1800" dirty="0" smtClean="0">
                <a:solidFill>
                  <a:schemeClr val="accent5"/>
                </a:solidFill>
                <a:latin typeface="Calibri"/>
                <a:ea typeface="Calibri"/>
                <a:cs typeface="Calibri"/>
                <a:sym typeface="Calibri"/>
              </a:rPr>
              <a:t>3 min</a:t>
            </a:r>
          </a:p>
          <a:p>
            <a:pPr marL="457200" lvl="0" indent="-457200">
              <a:spcBef>
                <a:spcPts val="600"/>
              </a:spcBef>
              <a:buClr>
                <a:srgbClr val="222222"/>
              </a:buClr>
              <a:buSzPct val="100000"/>
              <a:buFont typeface="Calibri"/>
              <a:buChar char="•"/>
            </a:pPr>
            <a:r>
              <a:rPr lang="en-US" sz="1800" dirty="0" smtClean="0">
                <a:solidFill>
                  <a:schemeClr val="accent4"/>
                </a:solidFill>
                <a:latin typeface="Calibri"/>
                <a:ea typeface="Calibri"/>
                <a:cs typeface="Calibri"/>
                <a:sym typeface="Calibri"/>
              </a:rPr>
              <a:t>2AC (second affirmative constructive</a:t>
            </a:r>
            <a:r>
              <a:rPr lang="en-US" sz="1800" dirty="0" smtClean="0">
                <a:solidFill>
                  <a:schemeClr val="accent4"/>
                </a:solidFill>
                <a:latin typeface="Calibri"/>
                <a:ea typeface="Calibri"/>
                <a:cs typeface="Calibri"/>
                <a:sym typeface="Calibri"/>
              </a:rPr>
              <a:t>)	—</a:t>
            </a:r>
            <a:r>
              <a:rPr lang="en-US" sz="1800" dirty="0" smtClean="0">
                <a:solidFill>
                  <a:schemeClr val="accent4"/>
                </a:solidFill>
                <a:latin typeface="Calibri"/>
                <a:ea typeface="Calibri"/>
                <a:cs typeface="Calibri"/>
                <a:sym typeface="Calibri"/>
              </a:rPr>
              <a:t>8 min</a:t>
            </a:r>
          </a:p>
          <a:p>
            <a:pPr marL="914400" lvl="0" indent="-457200">
              <a:spcBef>
                <a:spcPts val="600"/>
              </a:spcBef>
              <a:buClr>
                <a:srgbClr val="222222"/>
              </a:buClr>
              <a:buSzPct val="100000"/>
              <a:buFont typeface="Courier New"/>
              <a:buChar char="o"/>
            </a:pPr>
            <a:r>
              <a:rPr lang="en-US" sz="1800" dirty="0" smtClean="0">
                <a:solidFill>
                  <a:schemeClr val="accent4"/>
                </a:solidFill>
                <a:latin typeface="Calibri"/>
                <a:ea typeface="Calibri"/>
                <a:cs typeface="Calibri"/>
                <a:sym typeface="Calibri"/>
              </a:rPr>
              <a:t>2A stays standing, </a:t>
            </a:r>
            <a:r>
              <a:rPr lang="en-US" sz="1800" dirty="0" smtClean="0">
                <a:solidFill>
                  <a:srgbClr val="A7C12E"/>
                </a:solidFill>
                <a:latin typeface="Calibri"/>
                <a:ea typeface="Calibri"/>
                <a:cs typeface="Calibri"/>
                <a:sym typeface="Calibri"/>
              </a:rPr>
              <a:t>CX by </a:t>
            </a:r>
            <a:r>
              <a:rPr lang="en-US" sz="1800" dirty="0" smtClean="0">
                <a:solidFill>
                  <a:srgbClr val="A7C12E"/>
                </a:solidFill>
                <a:latin typeface="Calibri"/>
                <a:ea typeface="Calibri"/>
                <a:cs typeface="Calibri"/>
                <a:sym typeface="Calibri"/>
              </a:rPr>
              <a:t>1N		—</a:t>
            </a:r>
            <a:r>
              <a:rPr lang="en-US" sz="1800" dirty="0" smtClean="0">
                <a:solidFill>
                  <a:srgbClr val="A7C12E"/>
                </a:solidFill>
                <a:latin typeface="Calibri"/>
                <a:ea typeface="Calibri"/>
                <a:cs typeface="Calibri"/>
                <a:sym typeface="Calibri"/>
              </a:rPr>
              <a:t>3 min</a:t>
            </a:r>
          </a:p>
          <a:p>
            <a:pPr marL="457200" lvl="0" indent="-457200">
              <a:spcBef>
                <a:spcPts val="600"/>
              </a:spcBef>
              <a:buClr>
                <a:srgbClr val="222222"/>
              </a:buClr>
              <a:buSzPct val="100000"/>
              <a:buFont typeface="Calibri"/>
              <a:buChar char="•"/>
            </a:pPr>
            <a:r>
              <a:rPr lang="en-US" sz="1800" dirty="0" smtClean="0">
                <a:solidFill>
                  <a:schemeClr val="accent6"/>
                </a:solidFill>
                <a:latin typeface="Calibri"/>
                <a:ea typeface="Calibri"/>
                <a:cs typeface="Calibri"/>
                <a:sym typeface="Calibri"/>
              </a:rPr>
              <a:t>2NC (second negative constructive</a:t>
            </a:r>
            <a:r>
              <a:rPr lang="en-US" sz="1800" dirty="0" smtClean="0">
                <a:solidFill>
                  <a:schemeClr val="accent6"/>
                </a:solidFill>
                <a:latin typeface="Calibri"/>
                <a:ea typeface="Calibri"/>
                <a:cs typeface="Calibri"/>
                <a:sym typeface="Calibri"/>
              </a:rPr>
              <a:t>)	—</a:t>
            </a:r>
            <a:r>
              <a:rPr lang="en-US" sz="1800" dirty="0" smtClean="0">
                <a:solidFill>
                  <a:schemeClr val="accent6"/>
                </a:solidFill>
                <a:latin typeface="Calibri"/>
                <a:ea typeface="Calibri"/>
                <a:cs typeface="Calibri"/>
                <a:sym typeface="Calibri"/>
              </a:rPr>
              <a:t>8 min</a:t>
            </a:r>
          </a:p>
          <a:p>
            <a:pPr marL="914400" lvl="0" indent="-457200">
              <a:spcBef>
                <a:spcPts val="600"/>
              </a:spcBef>
              <a:buClr>
                <a:srgbClr val="222222"/>
              </a:buClr>
              <a:buSzPct val="100000"/>
              <a:buFont typeface="Courier New"/>
              <a:buChar char="o"/>
            </a:pPr>
            <a:r>
              <a:rPr lang="en-US" sz="1800" dirty="0" smtClean="0">
                <a:solidFill>
                  <a:schemeClr val="accent6"/>
                </a:solidFill>
                <a:latin typeface="Calibri"/>
                <a:ea typeface="Calibri"/>
                <a:cs typeface="Calibri"/>
                <a:sym typeface="Calibri"/>
              </a:rPr>
              <a:t>2N stays standing, </a:t>
            </a:r>
            <a:r>
              <a:rPr lang="en-US" sz="1800" dirty="0" smtClean="0">
                <a:solidFill>
                  <a:schemeClr val="accent4"/>
                </a:solidFill>
                <a:latin typeface="Calibri"/>
                <a:ea typeface="Calibri"/>
                <a:cs typeface="Calibri"/>
                <a:sym typeface="Calibri"/>
              </a:rPr>
              <a:t>CX by </a:t>
            </a:r>
            <a:r>
              <a:rPr lang="en-US" sz="1800" dirty="0" smtClean="0">
                <a:solidFill>
                  <a:schemeClr val="accent4"/>
                </a:solidFill>
                <a:latin typeface="Calibri"/>
                <a:ea typeface="Calibri"/>
                <a:cs typeface="Calibri"/>
                <a:sym typeface="Calibri"/>
              </a:rPr>
              <a:t>2A		—</a:t>
            </a:r>
            <a:r>
              <a:rPr lang="en-US" sz="1800" dirty="0" smtClean="0">
                <a:solidFill>
                  <a:schemeClr val="accent4"/>
                </a:solidFill>
                <a:latin typeface="Calibri"/>
                <a:ea typeface="Calibri"/>
                <a:cs typeface="Calibri"/>
                <a:sym typeface="Calibri"/>
              </a:rPr>
              <a:t>3 min</a:t>
            </a:r>
          </a:p>
          <a:p>
            <a:pPr marL="457200" lvl="0" indent="-457200">
              <a:spcBef>
                <a:spcPts val="600"/>
              </a:spcBef>
              <a:buClr>
                <a:srgbClr val="222222"/>
              </a:buClr>
              <a:buSzPct val="100000"/>
              <a:buFont typeface="Calibri"/>
              <a:buChar char="•"/>
            </a:pPr>
            <a:r>
              <a:rPr lang="en-US" sz="1800" dirty="0" smtClean="0">
                <a:solidFill>
                  <a:srgbClr val="A7C12E"/>
                </a:solidFill>
                <a:latin typeface="Calibri"/>
                <a:ea typeface="Calibri"/>
                <a:cs typeface="Calibri"/>
                <a:sym typeface="Calibri"/>
              </a:rPr>
              <a:t>1NR (first negative rebuttal</a:t>
            </a:r>
            <a:r>
              <a:rPr lang="en-US" sz="1800" dirty="0" smtClean="0">
                <a:solidFill>
                  <a:srgbClr val="A7C12E"/>
                </a:solidFill>
                <a:latin typeface="Calibri"/>
                <a:ea typeface="Calibri"/>
                <a:cs typeface="Calibri"/>
                <a:sym typeface="Calibri"/>
              </a:rPr>
              <a:t>)		—</a:t>
            </a:r>
            <a:r>
              <a:rPr lang="en-US" sz="1800" dirty="0" smtClean="0">
                <a:solidFill>
                  <a:srgbClr val="A7C12E"/>
                </a:solidFill>
                <a:latin typeface="Calibri"/>
                <a:ea typeface="Calibri"/>
                <a:cs typeface="Calibri"/>
                <a:sym typeface="Calibri"/>
              </a:rPr>
              <a:t>5 min</a:t>
            </a:r>
          </a:p>
          <a:p>
            <a:pPr marL="457200" lvl="0" indent="-457200">
              <a:spcBef>
                <a:spcPts val="600"/>
              </a:spcBef>
              <a:buClr>
                <a:srgbClr val="222222"/>
              </a:buClr>
              <a:buSzPct val="100000"/>
              <a:buFont typeface="Calibri"/>
              <a:buChar char="•"/>
            </a:pPr>
            <a:r>
              <a:rPr lang="en-US" sz="1800" dirty="0" smtClean="0">
                <a:solidFill>
                  <a:schemeClr val="accent5"/>
                </a:solidFill>
                <a:latin typeface="Calibri"/>
                <a:ea typeface="Calibri"/>
                <a:cs typeface="Calibri"/>
                <a:sym typeface="Calibri"/>
              </a:rPr>
              <a:t>1AR (first affirmative rebuttal</a:t>
            </a:r>
            <a:r>
              <a:rPr lang="en-US" sz="1800" dirty="0" smtClean="0">
                <a:solidFill>
                  <a:schemeClr val="accent5"/>
                </a:solidFill>
                <a:latin typeface="Calibri"/>
                <a:ea typeface="Calibri"/>
                <a:cs typeface="Calibri"/>
                <a:sym typeface="Calibri"/>
              </a:rPr>
              <a:t>)		—</a:t>
            </a:r>
            <a:r>
              <a:rPr lang="en-US" sz="1800" dirty="0" smtClean="0">
                <a:solidFill>
                  <a:schemeClr val="accent5"/>
                </a:solidFill>
                <a:latin typeface="Calibri"/>
                <a:ea typeface="Calibri"/>
                <a:cs typeface="Calibri"/>
                <a:sym typeface="Calibri"/>
              </a:rPr>
              <a:t>5 min</a:t>
            </a:r>
          </a:p>
          <a:p>
            <a:pPr marL="457200" lvl="0" indent="-457200">
              <a:spcBef>
                <a:spcPts val="600"/>
              </a:spcBef>
              <a:buClr>
                <a:srgbClr val="222222"/>
              </a:buClr>
              <a:buSzPct val="100000"/>
              <a:buFont typeface="Calibri"/>
              <a:buChar char="•"/>
            </a:pPr>
            <a:r>
              <a:rPr lang="en-US" sz="1800" dirty="0" smtClean="0">
                <a:solidFill>
                  <a:schemeClr val="accent6"/>
                </a:solidFill>
                <a:latin typeface="Calibri"/>
                <a:ea typeface="Calibri"/>
                <a:cs typeface="Calibri"/>
                <a:sym typeface="Calibri"/>
              </a:rPr>
              <a:t>2NR (second negative rebuttal</a:t>
            </a:r>
            <a:r>
              <a:rPr lang="en-US" sz="1800" dirty="0" smtClean="0">
                <a:solidFill>
                  <a:schemeClr val="accent6"/>
                </a:solidFill>
                <a:latin typeface="Calibri"/>
                <a:ea typeface="Calibri"/>
                <a:cs typeface="Calibri"/>
                <a:sym typeface="Calibri"/>
              </a:rPr>
              <a:t>)		—</a:t>
            </a:r>
            <a:r>
              <a:rPr lang="en-US" sz="1800" dirty="0" smtClean="0">
                <a:solidFill>
                  <a:schemeClr val="accent6"/>
                </a:solidFill>
                <a:latin typeface="Calibri"/>
                <a:ea typeface="Calibri"/>
                <a:cs typeface="Calibri"/>
                <a:sym typeface="Calibri"/>
              </a:rPr>
              <a:t>5 min</a:t>
            </a:r>
          </a:p>
          <a:p>
            <a:pPr marL="457200" lvl="0" indent="-457200">
              <a:spcBef>
                <a:spcPts val="600"/>
              </a:spcBef>
              <a:buClr>
                <a:srgbClr val="222222"/>
              </a:buClr>
              <a:buSzPct val="100000"/>
              <a:buFont typeface="Calibri"/>
              <a:buChar char="•"/>
            </a:pPr>
            <a:r>
              <a:rPr lang="en-US" sz="1800" dirty="0" smtClean="0">
                <a:solidFill>
                  <a:schemeClr val="accent4"/>
                </a:solidFill>
                <a:latin typeface="Calibri"/>
                <a:ea typeface="Calibri"/>
                <a:cs typeface="Calibri"/>
                <a:sym typeface="Calibri"/>
              </a:rPr>
              <a:t>2AR (second affirmative rebuttal</a:t>
            </a:r>
            <a:r>
              <a:rPr lang="en-US" sz="1800" dirty="0" smtClean="0">
                <a:solidFill>
                  <a:schemeClr val="accent4"/>
                </a:solidFill>
                <a:latin typeface="Calibri"/>
                <a:ea typeface="Calibri"/>
                <a:cs typeface="Calibri"/>
                <a:sym typeface="Calibri"/>
              </a:rPr>
              <a:t>)		—</a:t>
            </a:r>
            <a:r>
              <a:rPr lang="en-US" sz="1800" dirty="0" smtClean="0">
                <a:solidFill>
                  <a:schemeClr val="accent4"/>
                </a:solidFill>
                <a:latin typeface="Calibri"/>
                <a:ea typeface="Calibri"/>
                <a:cs typeface="Calibri"/>
                <a:sym typeface="Calibri"/>
              </a:rPr>
              <a:t>5 min</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1000"/>
                                        <p:tgtEl>
                                          <p:spTgt spid="6">
                                            <p:txEl>
                                              <p:pRg st="4" end="4"/>
                                            </p:txEl>
                                          </p:spTgt>
                                        </p:tgtEl>
                                      </p:cBhvr>
                                    </p:animEffect>
                                  </p:childTnLst>
                                </p:cTn>
                              </p:par>
                            </p:childTnLst>
                          </p:cTn>
                        </p:par>
                        <p:par>
                          <p:cTn id="39" fill="hold">
                            <p:stCondLst>
                              <p:cond delay="7500"/>
                            </p:stCondLst>
                            <p:childTnLst>
                              <p:par>
                                <p:cTn id="40" presetID="10" presetClass="entr" presetSubtype="0" fill="hold" grpId="0" nodeType="after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fade">
                                      <p:cBhvr>
                                        <p:cTn id="42" dur="1000"/>
                                        <p:tgtEl>
                                          <p:spTgt spid="6">
                                            <p:txEl>
                                              <p:pRg st="5" end="5"/>
                                            </p:txEl>
                                          </p:spTgt>
                                        </p:tgtEl>
                                      </p:cBhvr>
                                    </p:animEffect>
                                  </p:childTnLst>
                                </p:cTn>
                              </p:par>
                            </p:childTnLst>
                          </p:cTn>
                        </p:par>
                        <p:par>
                          <p:cTn id="43" fill="hold">
                            <p:stCondLst>
                              <p:cond delay="8500"/>
                            </p:stCondLst>
                            <p:childTnLst>
                              <p:par>
                                <p:cTn id="44" presetID="10" presetClass="entr" presetSubtype="0" fill="hold" grpId="0" nodeType="afterEffect">
                                  <p:stCondLst>
                                    <p:cond delay="0"/>
                                  </p:stCondLst>
                                  <p:childTnLst>
                                    <p:set>
                                      <p:cBhvr>
                                        <p:cTn id="45" dur="1" fill="hold">
                                          <p:stCondLst>
                                            <p:cond delay="0"/>
                                          </p:stCondLst>
                                        </p:cTn>
                                        <p:tgtEl>
                                          <p:spTgt spid="6">
                                            <p:txEl>
                                              <p:pRg st="6" end="6"/>
                                            </p:txEl>
                                          </p:spTgt>
                                        </p:tgtEl>
                                        <p:attrNameLst>
                                          <p:attrName>style.visibility</p:attrName>
                                        </p:attrNameLst>
                                      </p:cBhvr>
                                      <p:to>
                                        <p:strVal val="visible"/>
                                      </p:to>
                                    </p:set>
                                    <p:animEffect transition="in" filter="fade">
                                      <p:cBhvr>
                                        <p:cTn id="46" dur="1000"/>
                                        <p:tgtEl>
                                          <p:spTgt spid="6">
                                            <p:txEl>
                                              <p:pRg st="6" end="6"/>
                                            </p:txEl>
                                          </p:spTgt>
                                        </p:tgtEl>
                                      </p:cBhvr>
                                    </p:animEffect>
                                  </p:childTnLst>
                                </p:cTn>
                              </p:par>
                            </p:childTnLst>
                          </p:cTn>
                        </p:par>
                        <p:par>
                          <p:cTn id="47" fill="hold">
                            <p:stCondLst>
                              <p:cond delay="9500"/>
                            </p:stCondLst>
                            <p:childTnLst>
                              <p:par>
                                <p:cTn id="48" presetID="10" presetClass="entr" presetSubtype="0" fill="hold" grpId="0" nodeType="afterEffect">
                                  <p:stCondLst>
                                    <p:cond delay="0"/>
                                  </p:stCondLst>
                                  <p:childTnLst>
                                    <p:set>
                                      <p:cBhvr>
                                        <p:cTn id="49" dur="1" fill="hold">
                                          <p:stCondLst>
                                            <p:cond delay="0"/>
                                          </p:stCondLst>
                                        </p:cTn>
                                        <p:tgtEl>
                                          <p:spTgt spid="6">
                                            <p:txEl>
                                              <p:pRg st="7" end="7"/>
                                            </p:txEl>
                                          </p:spTgt>
                                        </p:tgtEl>
                                        <p:attrNameLst>
                                          <p:attrName>style.visibility</p:attrName>
                                        </p:attrNameLst>
                                      </p:cBhvr>
                                      <p:to>
                                        <p:strVal val="visible"/>
                                      </p:to>
                                    </p:set>
                                    <p:animEffect transition="in" filter="fade">
                                      <p:cBhvr>
                                        <p:cTn id="50" dur="1000"/>
                                        <p:tgtEl>
                                          <p:spTgt spid="6">
                                            <p:txEl>
                                              <p:pRg st="7" end="7"/>
                                            </p:txEl>
                                          </p:spTgt>
                                        </p:tgtEl>
                                      </p:cBhvr>
                                    </p:animEffect>
                                  </p:childTnLst>
                                </p:cTn>
                              </p:par>
                            </p:childTnLst>
                          </p:cTn>
                        </p:par>
                        <p:par>
                          <p:cTn id="51" fill="hold">
                            <p:stCondLst>
                              <p:cond delay="10500"/>
                            </p:stCondLst>
                            <p:childTnLst>
                              <p:par>
                                <p:cTn id="52" presetID="10" presetClass="entr" presetSubtype="0" fill="hold" grpId="0" nodeType="afterEffect">
                                  <p:stCondLst>
                                    <p:cond delay="0"/>
                                  </p:stCondLst>
                                  <p:childTnLst>
                                    <p:set>
                                      <p:cBhvr>
                                        <p:cTn id="53" dur="1" fill="hold">
                                          <p:stCondLst>
                                            <p:cond delay="0"/>
                                          </p:stCondLst>
                                        </p:cTn>
                                        <p:tgtEl>
                                          <p:spTgt spid="6">
                                            <p:txEl>
                                              <p:pRg st="8" end="8"/>
                                            </p:txEl>
                                          </p:spTgt>
                                        </p:tgtEl>
                                        <p:attrNameLst>
                                          <p:attrName>style.visibility</p:attrName>
                                        </p:attrNameLst>
                                      </p:cBhvr>
                                      <p:to>
                                        <p:strVal val="visible"/>
                                      </p:to>
                                    </p:set>
                                    <p:animEffect transition="in" filter="fade">
                                      <p:cBhvr>
                                        <p:cTn id="54" dur="1000"/>
                                        <p:tgtEl>
                                          <p:spTgt spid="6">
                                            <p:txEl>
                                              <p:pRg st="8" end="8"/>
                                            </p:txEl>
                                          </p:spTgt>
                                        </p:tgtEl>
                                      </p:cBhvr>
                                    </p:animEffect>
                                  </p:childTnLst>
                                </p:cTn>
                              </p:par>
                            </p:childTnLst>
                          </p:cTn>
                        </p:par>
                        <p:par>
                          <p:cTn id="55" fill="hold">
                            <p:stCondLst>
                              <p:cond delay="11500"/>
                            </p:stCondLst>
                            <p:childTnLst>
                              <p:par>
                                <p:cTn id="56" presetID="10" presetClass="entr" presetSubtype="0" fill="hold" grpId="0" nodeType="afterEffect">
                                  <p:stCondLst>
                                    <p:cond delay="0"/>
                                  </p:stCondLst>
                                  <p:childTnLst>
                                    <p:set>
                                      <p:cBhvr>
                                        <p:cTn id="57" dur="1" fill="hold">
                                          <p:stCondLst>
                                            <p:cond delay="0"/>
                                          </p:stCondLst>
                                        </p:cTn>
                                        <p:tgtEl>
                                          <p:spTgt spid="6">
                                            <p:txEl>
                                              <p:pRg st="9" end="9"/>
                                            </p:txEl>
                                          </p:spTgt>
                                        </p:tgtEl>
                                        <p:attrNameLst>
                                          <p:attrName>style.visibility</p:attrName>
                                        </p:attrNameLst>
                                      </p:cBhvr>
                                      <p:to>
                                        <p:strVal val="visible"/>
                                      </p:to>
                                    </p:set>
                                    <p:animEffect transition="in" filter="fade">
                                      <p:cBhvr>
                                        <p:cTn id="58" dur="1000"/>
                                        <p:tgtEl>
                                          <p:spTgt spid="6">
                                            <p:txEl>
                                              <p:pRg st="9" end="9"/>
                                            </p:txEl>
                                          </p:spTgt>
                                        </p:tgtEl>
                                      </p:cBhvr>
                                    </p:animEffect>
                                  </p:childTnLst>
                                </p:cTn>
                              </p:par>
                            </p:childTnLst>
                          </p:cTn>
                        </p:par>
                        <p:par>
                          <p:cTn id="59" fill="hold">
                            <p:stCondLst>
                              <p:cond delay="12500"/>
                            </p:stCondLst>
                            <p:childTnLst>
                              <p:par>
                                <p:cTn id="60" presetID="10" presetClass="entr" presetSubtype="0" fill="hold" grpId="0" nodeType="afterEffect">
                                  <p:stCondLst>
                                    <p:cond delay="0"/>
                                  </p:stCondLst>
                                  <p:childTnLst>
                                    <p:set>
                                      <p:cBhvr>
                                        <p:cTn id="61" dur="1" fill="hold">
                                          <p:stCondLst>
                                            <p:cond delay="0"/>
                                          </p:stCondLst>
                                        </p:cTn>
                                        <p:tgtEl>
                                          <p:spTgt spid="6">
                                            <p:txEl>
                                              <p:pRg st="10" end="10"/>
                                            </p:txEl>
                                          </p:spTgt>
                                        </p:tgtEl>
                                        <p:attrNameLst>
                                          <p:attrName>style.visibility</p:attrName>
                                        </p:attrNameLst>
                                      </p:cBhvr>
                                      <p:to>
                                        <p:strVal val="visible"/>
                                      </p:to>
                                    </p:set>
                                    <p:animEffect transition="in" filter="fade">
                                      <p:cBhvr>
                                        <p:cTn id="62" dur="1000"/>
                                        <p:tgtEl>
                                          <p:spTgt spid="6">
                                            <p:txEl>
                                              <p:pRg st="10" end="10"/>
                                            </p:txEl>
                                          </p:spTgt>
                                        </p:tgtEl>
                                      </p:cBhvr>
                                    </p:animEffect>
                                  </p:childTnLst>
                                </p:cTn>
                              </p:par>
                            </p:childTnLst>
                          </p:cTn>
                        </p:par>
                        <p:par>
                          <p:cTn id="63" fill="hold">
                            <p:stCondLst>
                              <p:cond delay="13500"/>
                            </p:stCondLst>
                            <p:childTnLst>
                              <p:par>
                                <p:cTn id="64" presetID="10" presetClass="entr" presetSubtype="0" fill="hold" grpId="0" nodeType="afterEffect">
                                  <p:stCondLst>
                                    <p:cond delay="0"/>
                                  </p:stCondLst>
                                  <p:childTnLst>
                                    <p:set>
                                      <p:cBhvr>
                                        <p:cTn id="65" dur="1" fill="hold">
                                          <p:stCondLst>
                                            <p:cond delay="0"/>
                                          </p:stCondLst>
                                        </p:cTn>
                                        <p:tgtEl>
                                          <p:spTgt spid="6">
                                            <p:txEl>
                                              <p:pRg st="11" end="11"/>
                                            </p:txEl>
                                          </p:spTgt>
                                        </p:tgtEl>
                                        <p:attrNameLst>
                                          <p:attrName>style.visibility</p:attrName>
                                        </p:attrNameLst>
                                      </p:cBhvr>
                                      <p:to>
                                        <p:strVal val="visible"/>
                                      </p:to>
                                    </p:set>
                                    <p:animEffect transition="in" filter="fade">
                                      <p:cBhvr>
                                        <p:cTn id="66" dur="1000"/>
                                        <p:tgtEl>
                                          <p:spTgt spid="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err="1" smtClean="0">
                <a:solidFill>
                  <a:srgbClr val="786F68"/>
                </a:solidFill>
                <a:latin typeface="Trebuchet MS"/>
                <a:ea typeface="Trebuchet MS"/>
                <a:cs typeface="Trebuchet MS"/>
                <a:sym typeface="Trebuchet MS"/>
              </a:rPr>
              <a:t>Constructives</a:t>
            </a:r>
            <a:r>
              <a:rPr lang="en-US" sz="3600" cap="all" dirty="0" smtClean="0">
                <a:solidFill>
                  <a:srgbClr val="786F68"/>
                </a:solidFill>
                <a:latin typeface="Trebuchet MS"/>
                <a:ea typeface="Trebuchet MS"/>
                <a:cs typeface="Trebuchet MS"/>
                <a:sym typeface="Trebuchet MS"/>
              </a:rPr>
              <a:t> &amp; rebuttals</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A </a:t>
            </a:r>
            <a:r>
              <a:rPr lang="en-US" sz="2200" b="1" dirty="0" smtClean="0">
                <a:solidFill>
                  <a:schemeClr val="tx1"/>
                </a:solidFill>
                <a:latin typeface="Calibri"/>
                <a:ea typeface="Calibri"/>
                <a:cs typeface="Calibri"/>
                <a:sym typeface="Calibri"/>
              </a:rPr>
              <a:t>constructive</a:t>
            </a:r>
            <a:r>
              <a:rPr lang="en-US" sz="2200" dirty="0" smtClean="0">
                <a:solidFill>
                  <a:schemeClr val="tx1"/>
                </a:solidFill>
                <a:latin typeface="Calibri"/>
                <a:ea typeface="Calibri"/>
                <a:cs typeface="Calibri"/>
                <a:sym typeface="Calibri"/>
              </a:rPr>
              <a:t> is one of the first four speeches.  In these speeches, debaters </a:t>
            </a:r>
            <a:r>
              <a:rPr lang="en-US" sz="2200" b="1" dirty="0" smtClean="0">
                <a:solidFill>
                  <a:schemeClr val="tx1"/>
                </a:solidFill>
                <a:latin typeface="Calibri"/>
                <a:ea typeface="Calibri"/>
                <a:cs typeface="Calibri"/>
                <a:sym typeface="Calibri"/>
              </a:rPr>
              <a:t>initiate the key arguments </a:t>
            </a:r>
            <a:r>
              <a:rPr lang="en-US" sz="2200" dirty="0" smtClean="0">
                <a:solidFill>
                  <a:schemeClr val="tx1"/>
                </a:solidFill>
                <a:latin typeface="Calibri"/>
                <a:ea typeface="Calibri"/>
                <a:cs typeface="Calibri"/>
                <a:sym typeface="Calibri"/>
              </a:rPr>
              <a:t>that they plan to make. </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A </a:t>
            </a:r>
            <a:r>
              <a:rPr lang="en-US" sz="2200" b="1" dirty="0" smtClean="0">
                <a:solidFill>
                  <a:schemeClr val="tx1"/>
                </a:solidFill>
                <a:latin typeface="Calibri"/>
                <a:ea typeface="Calibri"/>
                <a:cs typeface="Calibri"/>
                <a:sym typeface="Calibri"/>
              </a:rPr>
              <a:t>rebuttal</a:t>
            </a:r>
            <a:r>
              <a:rPr lang="en-US" sz="2200" dirty="0" smtClean="0">
                <a:solidFill>
                  <a:schemeClr val="tx1"/>
                </a:solidFill>
                <a:latin typeface="Calibri"/>
                <a:ea typeface="Calibri"/>
                <a:cs typeface="Calibri"/>
                <a:sym typeface="Calibri"/>
              </a:rPr>
              <a:t> is one of the last four speeches.  In these speeches, debaters </a:t>
            </a:r>
            <a:r>
              <a:rPr lang="en-US" sz="2200" b="1" dirty="0" smtClean="0">
                <a:solidFill>
                  <a:schemeClr val="tx1"/>
                </a:solidFill>
                <a:latin typeface="Calibri"/>
                <a:ea typeface="Calibri"/>
                <a:cs typeface="Calibri"/>
                <a:sym typeface="Calibri"/>
              </a:rPr>
              <a:t>refute points </a:t>
            </a:r>
            <a:r>
              <a:rPr lang="en-US" sz="2200" dirty="0" smtClean="0">
                <a:solidFill>
                  <a:schemeClr val="tx1"/>
                </a:solidFill>
                <a:latin typeface="Calibri"/>
                <a:ea typeface="Calibri"/>
                <a:cs typeface="Calibri"/>
                <a:sym typeface="Calibri"/>
              </a:rPr>
              <a:t>made by the other side and use </a:t>
            </a:r>
            <a:r>
              <a:rPr lang="en-US" sz="2200" b="1" dirty="0" smtClean="0">
                <a:solidFill>
                  <a:schemeClr val="tx1"/>
                </a:solidFill>
                <a:latin typeface="Calibri"/>
                <a:ea typeface="Calibri"/>
                <a:cs typeface="Calibri"/>
                <a:sym typeface="Calibri"/>
              </a:rPr>
              <a:t>logic and evidence comparisons </a:t>
            </a:r>
            <a:r>
              <a:rPr lang="en-US" sz="2200" dirty="0" smtClean="0">
                <a:solidFill>
                  <a:schemeClr val="tx1"/>
                </a:solidFill>
                <a:latin typeface="Calibri"/>
                <a:ea typeface="Calibri"/>
                <a:cs typeface="Calibri"/>
                <a:sym typeface="Calibri"/>
              </a:rPr>
              <a:t>to prove that their core arguments are correct. </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core difference is that </a:t>
            </a:r>
            <a:r>
              <a:rPr lang="en-US" sz="2200" b="1" dirty="0" smtClean="0">
                <a:solidFill>
                  <a:schemeClr val="tx1"/>
                </a:solidFill>
                <a:latin typeface="Calibri"/>
                <a:ea typeface="Calibri"/>
                <a:cs typeface="Calibri"/>
                <a:sym typeface="Calibri"/>
              </a:rPr>
              <a:t>new arguments </a:t>
            </a:r>
            <a:r>
              <a:rPr lang="en-US" sz="2200" dirty="0" smtClean="0">
                <a:solidFill>
                  <a:schemeClr val="tx1"/>
                </a:solidFill>
                <a:latin typeface="Calibri"/>
                <a:ea typeface="Calibri"/>
                <a:cs typeface="Calibri"/>
                <a:sym typeface="Calibri"/>
              </a:rPr>
              <a:t>are allowed in </a:t>
            </a:r>
            <a:r>
              <a:rPr lang="en-US" sz="2200" dirty="0" err="1" smtClean="0">
                <a:solidFill>
                  <a:schemeClr val="tx1"/>
                </a:solidFill>
                <a:latin typeface="Calibri"/>
                <a:ea typeface="Calibri"/>
                <a:cs typeface="Calibri"/>
                <a:sym typeface="Calibri"/>
              </a:rPr>
              <a:t>constructives</a:t>
            </a:r>
            <a:r>
              <a:rPr lang="en-US" sz="2200" dirty="0" smtClean="0">
                <a:solidFill>
                  <a:schemeClr val="tx1"/>
                </a:solidFill>
                <a:latin typeface="Calibri"/>
                <a:ea typeface="Calibri"/>
                <a:cs typeface="Calibri"/>
                <a:sym typeface="Calibri"/>
              </a:rPr>
              <a:t> while rebuttals build on arguments that were </a:t>
            </a:r>
            <a:r>
              <a:rPr lang="en-US" sz="2200" b="1" dirty="0" smtClean="0">
                <a:solidFill>
                  <a:schemeClr val="tx1"/>
                </a:solidFill>
                <a:latin typeface="Calibri"/>
                <a:ea typeface="Calibri"/>
                <a:cs typeface="Calibri"/>
                <a:sym typeface="Calibri"/>
              </a:rPr>
              <a:t>previously introduced</a:t>
            </a:r>
            <a:r>
              <a:rPr lang="en-US" sz="2200" dirty="0" smtClean="0">
                <a:solidFill>
                  <a:schemeClr val="tx1"/>
                </a:solidFill>
                <a:latin typeface="Calibri"/>
                <a:ea typeface="Calibri"/>
                <a:cs typeface="Calibri"/>
                <a:sym typeface="Calibri"/>
              </a:rPr>
              <a:t>. </a:t>
            </a: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When do you write speeches?	</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Each team is given </a:t>
            </a:r>
            <a:r>
              <a:rPr lang="en-US" sz="2200" b="1" dirty="0" smtClean="0">
                <a:solidFill>
                  <a:schemeClr val="tx1"/>
                </a:solidFill>
                <a:latin typeface="Calibri"/>
                <a:ea typeface="Calibri"/>
                <a:cs typeface="Calibri"/>
                <a:sym typeface="Calibri"/>
              </a:rPr>
              <a:t>prep time</a:t>
            </a:r>
            <a:r>
              <a:rPr lang="en-US" sz="2200" dirty="0" smtClean="0">
                <a:solidFill>
                  <a:schemeClr val="tx1"/>
                </a:solidFill>
                <a:latin typeface="Calibri"/>
                <a:ea typeface="Calibri"/>
                <a:cs typeface="Calibri"/>
                <a:sym typeface="Calibri"/>
              </a:rPr>
              <a:t>.  Most judges give each side 8 or 10 minutes. Share the time well with your partner and try to leave more for rebuttals.</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How can 8 or 10 minutes be enough? </a:t>
            </a:r>
            <a:r>
              <a:rPr lang="en-US" sz="2200" b="1" dirty="0" smtClean="0">
                <a:solidFill>
                  <a:schemeClr val="tx1"/>
                </a:solidFill>
                <a:latin typeface="Calibri"/>
                <a:ea typeface="Calibri"/>
                <a:cs typeface="Calibri"/>
                <a:sym typeface="Calibri"/>
              </a:rPr>
              <a:t>Quite a bit of debate work is done ahead of time.  </a:t>
            </a:r>
            <a:r>
              <a:rPr lang="en-US" sz="2200" dirty="0" smtClean="0">
                <a:solidFill>
                  <a:schemeClr val="tx1"/>
                </a:solidFill>
                <a:latin typeface="Calibri"/>
                <a:ea typeface="Calibri"/>
                <a:cs typeface="Calibri"/>
                <a:sym typeface="Calibri"/>
              </a:rPr>
              <a:t>During the round, you will need to think of logical points on the spot and put your arguments in order but all of that is facilitated by work done before the tournament.</a:t>
            </a:r>
          </a:p>
          <a:p>
            <a:pPr marL="914400" lvl="0" indent="-457200">
              <a:spcBef>
                <a:spcPts val="1200"/>
              </a:spcBef>
              <a:buClr>
                <a:srgbClr val="222222"/>
              </a:buClr>
              <a:buSzPct val="100000"/>
              <a:buFont typeface="Courier New"/>
              <a:buChar char="o"/>
            </a:pPr>
            <a:r>
              <a:rPr lang="en-US" sz="2000" dirty="0" smtClean="0">
                <a:solidFill>
                  <a:schemeClr val="tx1"/>
                </a:solidFill>
                <a:latin typeface="Calibri"/>
                <a:ea typeface="Calibri"/>
                <a:cs typeface="Calibri"/>
                <a:sym typeface="Calibri"/>
              </a:rPr>
              <a:t>Research is done before tournaments.</a:t>
            </a:r>
          </a:p>
          <a:p>
            <a:pPr marL="914400" lvl="0" indent="-457200">
              <a:spcBef>
                <a:spcPts val="1200"/>
              </a:spcBef>
              <a:buClr>
                <a:srgbClr val="222222"/>
              </a:buClr>
              <a:buSzPct val="100000"/>
              <a:buFont typeface="Courier New"/>
              <a:buChar char="o"/>
            </a:pPr>
            <a:r>
              <a:rPr lang="en-US" sz="2000" dirty="0" smtClean="0">
                <a:solidFill>
                  <a:schemeClr val="tx1"/>
                </a:solidFill>
                <a:latin typeface="Calibri"/>
                <a:ea typeface="Calibri"/>
                <a:cs typeface="Calibri"/>
                <a:sym typeface="Calibri"/>
              </a:rPr>
              <a:t>The 1AC and major components of the 1NC are pre-written.</a:t>
            </a:r>
          </a:p>
          <a:p>
            <a:pPr marL="914400" lvl="0" indent="-457200">
              <a:spcBef>
                <a:spcPts val="1200"/>
              </a:spcBef>
              <a:buClr>
                <a:srgbClr val="222222"/>
              </a:buClr>
              <a:buSzPct val="100000"/>
              <a:buFont typeface="Courier New"/>
              <a:buChar char="o"/>
            </a:pPr>
            <a:r>
              <a:rPr lang="en-US" sz="2000" dirty="0" smtClean="0">
                <a:solidFill>
                  <a:schemeClr val="tx1"/>
                </a:solidFill>
                <a:latin typeface="Calibri"/>
                <a:ea typeface="Calibri"/>
                <a:cs typeface="Calibri"/>
                <a:sym typeface="Calibri"/>
              </a:rPr>
              <a:t>You can write out anything that you like and use it during debates.  If you hear an new argument, write answers to it so that you do not need prep next time. </a:t>
            </a:r>
            <a:endParaRPr lang="en-US" sz="20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1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When do you write speeches?	</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Most importantly, </a:t>
            </a:r>
            <a:r>
              <a:rPr lang="en-US" sz="2200" b="1" dirty="0" smtClean="0">
                <a:solidFill>
                  <a:schemeClr val="tx1"/>
                </a:solidFill>
                <a:latin typeface="Calibri"/>
                <a:ea typeface="Calibri"/>
                <a:cs typeface="Calibri"/>
                <a:sym typeface="Calibri"/>
              </a:rPr>
              <a:t>all debaters take extensive notes during speeches.</a:t>
            </a:r>
            <a:r>
              <a:rPr lang="en-US" sz="2200" dirty="0" smtClean="0">
                <a:solidFill>
                  <a:schemeClr val="tx1"/>
                </a:solidFill>
                <a:latin typeface="Calibri"/>
                <a:ea typeface="Calibri"/>
                <a:cs typeface="Calibri"/>
                <a:sym typeface="Calibri"/>
              </a:rPr>
              <a:t> This </a:t>
            </a:r>
            <a:r>
              <a:rPr lang="en-US" sz="2200" dirty="0" smtClean="0">
                <a:solidFill>
                  <a:schemeClr val="tx1"/>
                </a:solidFill>
                <a:latin typeface="Calibri"/>
                <a:ea typeface="Calibri"/>
                <a:cs typeface="Calibri"/>
                <a:sym typeface="Calibri"/>
              </a:rPr>
              <a:t>is called </a:t>
            </a:r>
            <a:r>
              <a:rPr lang="en-US" sz="2200" b="1" dirty="0" smtClean="0">
                <a:solidFill>
                  <a:schemeClr val="tx1"/>
                </a:solidFill>
                <a:latin typeface="Calibri"/>
                <a:ea typeface="Calibri"/>
                <a:cs typeface="Calibri"/>
                <a:sym typeface="Calibri"/>
              </a:rPr>
              <a:t>flowing.</a:t>
            </a:r>
            <a:r>
              <a:rPr lang="en-US" sz="2200" dirty="0" smtClean="0">
                <a:solidFill>
                  <a:schemeClr val="tx1"/>
                </a:solidFill>
                <a:latin typeface="Calibri"/>
                <a:ea typeface="Calibri"/>
                <a:cs typeface="Calibri"/>
                <a:sym typeface="Calibri"/>
              </a:rPr>
              <a:t> Taking </a:t>
            </a:r>
            <a:r>
              <a:rPr lang="en-US" sz="2200" dirty="0" smtClean="0">
                <a:solidFill>
                  <a:schemeClr val="tx1"/>
                </a:solidFill>
                <a:latin typeface="Calibri"/>
                <a:ea typeface="Calibri"/>
                <a:cs typeface="Calibri"/>
                <a:sym typeface="Calibri"/>
              </a:rPr>
              <a:t>careful notes is absolutely essential to be able to respond to arguments made by the other side (and to remember what you said earlier in the debate).  </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Learning how to structure these notes will give you an automatic way to organize your speeches. </a:t>
            </a: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theme/theme1.xml><?xml version="1.0" encoding="utf-8"?>
<a:theme xmlns:a="http://schemas.openxmlformats.org/drawingml/2006/main" name="NFL">
  <a:themeElements>
    <a:clrScheme name="NFL">
      <a:dk1>
        <a:srgbClr val="423A36"/>
      </a:dk1>
      <a:lt1>
        <a:srgbClr val="FFFFFF"/>
      </a:lt1>
      <a:dk2>
        <a:srgbClr val="786F68"/>
      </a:dk2>
      <a:lt2>
        <a:srgbClr val="D3CEC5"/>
      </a:lt2>
      <a:accent1>
        <a:srgbClr val="DB552A"/>
      </a:accent1>
      <a:accent2>
        <a:srgbClr val="008EC8"/>
      </a:accent2>
      <a:accent3>
        <a:srgbClr val="951528"/>
      </a:accent3>
      <a:accent4>
        <a:srgbClr val="F5BB34"/>
      </a:accent4>
      <a:accent5>
        <a:srgbClr val="DB552A"/>
      </a:accent5>
      <a:accent6>
        <a:srgbClr val="008EC8"/>
      </a:accent6>
      <a:hlink>
        <a:srgbClr val="DB552A"/>
      </a:hlink>
      <a:folHlink>
        <a:srgbClr val="95152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B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B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1302</TotalTime>
  <Words>2008</Words>
  <Application>Microsoft Macintosh PowerPoint</Application>
  <PresentationFormat>On-screen Show (4:3)</PresentationFormat>
  <Paragraphs>154</Paragraphs>
  <Slides>21</Slides>
  <Notes>21</Notes>
  <HiddenSlides>0</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NFL</vt:lpstr>
      <vt:lpstr>Slide 0</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0</dc:title>
  <cp:lastModifiedBy>Cherian Koshy</cp:lastModifiedBy>
  <cp:revision>66</cp:revision>
  <dcterms:created xsi:type="dcterms:W3CDTF">2016-11-03T14:27:25Z</dcterms:created>
  <dcterms:modified xsi:type="dcterms:W3CDTF">2016-11-03T15:51:47Z</dcterms:modified>
</cp:coreProperties>
</file>