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notesSlides/notesSlide13.xml" ContentType="application/vnd.openxmlformats-officedocument.presentationml.notes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ppt/notesSlides/notesSlide11.xml" ContentType="application/vnd.openxmlformats-officedocument.presentationml.notesSlide+xml"/>
  <Override PartName="/docProps/core.xml" ContentType="application/vnd.openxmlformats-package.core-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docProps/app.xml" ContentType="application/vnd.openxmlformats-officedocument.extended-properties+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notesSlides/notesSlide12.xml" ContentType="application/vnd.openxmlformats-officedocument.presentationml.notesSlide+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rstSlideNum="0" showSpecialPlsOnTitleSld="0" strictFirstAndLastChars="0" saveSubsetFonts="1" autoCompressPictures="0">
  <p:sldMasterIdLst>
    <p:sldMasterId id="2147483659" r:id="rId1"/>
  </p:sldMasterIdLst>
  <p:notesMasterIdLst>
    <p:notesMasterId r:id="rId16"/>
  </p:notesMasterIdLst>
  <p:sldIdLst>
    <p:sldId id="257" r:id="rId2"/>
    <p:sldId id="287" r:id="rId3"/>
    <p:sldId id="288" r:id="rId4"/>
    <p:sldId id="289" r:id="rId5"/>
    <p:sldId id="290" r:id="rId6"/>
    <p:sldId id="292" r:id="rId7"/>
    <p:sldId id="291" r:id="rId8"/>
    <p:sldId id="293" r:id="rId9"/>
    <p:sldId id="294" r:id="rId10"/>
    <p:sldId id="295" r:id="rId11"/>
    <p:sldId id="298" r:id="rId12"/>
    <p:sldId id="296" r:id="rId13"/>
    <p:sldId id="297" r:id="rId14"/>
    <p:sldId id="282" r:id="rId15"/>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A7C12E"/>
    <a:srgbClr val="C3D940"/>
    <a:srgbClr val="000000"/>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54" d="100"/>
          <a:sy n="154" d="100"/>
        </p:scale>
        <p:origin x="-114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00"/>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4341578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0" name="Shape 60"/>
          <p:cNvSpPr txBo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Calibri"/>
              <a:buNone/>
            </a:pPr>
            <a:r>
              <a:rPr lang="en-US" sz="1800" b="0" i="0" u="none" strike="noStrike" cap="none" baseline="0">
                <a:latin typeface="Calibri"/>
                <a:ea typeface="Calibri"/>
                <a:cs typeface="Calibri"/>
                <a:sym typeface="Calibri"/>
              </a:rPr>
              <a:t>Pam have other suggestions for this?</a:t>
            </a:r>
          </a:p>
        </p:txBody>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0" name="Shape 60"/>
          <p:cNvSpPr txBo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Calibri"/>
              <a:buNone/>
            </a:pPr>
            <a:r>
              <a:rPr lang="en-US" sz="1800" b="0" i="0" u="none" strike="noStrike" cap="none" baseline="0">
                <a:latin typeface="Calibri"/>
                <a:ea typeface="Calibri"/>
                <a:cs typeface="Calibri"/>
                <a:sym typeface="Calibri"/>
              </a:rPr>
              <a:t>Pam have other suggestions for this?</a:t>
            </a:r>
          </a:p>
        </p:txBody>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72"/>
        <p:cNvGrpSpPr/>
        <p:nvPr/>
      </p:nvGrpSpPr>
      <p:grpSpPr>
        <a:xfrm>
          <a:off x="0" y="0"/>
          <a:ext cx="0" cy="0"/>
          <a:chOff x="0" y="0"/>
          <a:chExt cx="0" cy="0"/>
        </a:xfrm>
      </p:grpSpPr>
      <p:sp>
        <p:nvSpPr>
          <p:cNvPr id="73" name="Shape 73"/>
          <p:cNvSpPr txBo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Language from Pam and Joe</a:t>
            </a:r>
          </a:p>
          <a:p>
            <a:pPr marL="0" marR="0" lvl="0" indent="0" algn="l" rtl="0">
              <a:spcBef>
                <a:spcPts val="0"/>
              </a:spcBef>
              <a:buSzPct val="25000"/>
              <a:buFont typeface="Calibri"/>
              <a:buNone/>
            </a:pPr>
            <a:r>
              <a:rPr lang="en-US" sz="1000" b="0" i="0" u="none" strike="noStrike" cap="none" baseline="0">
                <a:latin typeface="Calibri"/>
                <a:ea typeface="Calibri"/>
                <a:cs typeface="Calibri"/>
                <a:sym typeface="Calibri"/>
              </a:rPr>
              <a:t>Why slide – overall goal</a:t>
            </a:r>
          </a:p>
        </p:txBody>
      </p:sp>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lang="en-US" sz="1200" dirty="0">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cSld name="Vertical Title and Text">
    <p:spTree>
      <p:nvGrpSpPr>
        <p:cNvPr id="1" name="Shape 10"/>
        <p:cNvGrpSpPr/>
        <p:nvPr/>
      </p:nvGrpSpPr>
      <p:grpSpPr>
        <a:xfrm>
          <a:off x="0" y="0"/>
          <a:ext cx="0" cy="0"/>
          <a:chOff x="0" y="0"/>
          <a:chExt cx="0" cy="0"/>
        </a:xfrm>
      </p:grpSpPr>
      <p:sp>
        <p:nvSpPr>
          <p:cNvPr id="11" name="Shape 11"/>
          <p:cNvSpPr txBox="1">
            <a:spLocks noGrp="1"/>
          </p:cNvSpPr>
          <p:nvPr>
            <p:ph type="title"/>
          </p:nvPr>
        </p:nvSpPr>
        <p:spPr>
          <a:xfrm rot="5400000">
            <a:off x="4732336" y="2171700"/>
            <a:ext cx="5851525" cy="20574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 name="Shape 12"/>
          <p:cNvSpPr txBox="1">
            <a:spLocks noGrp="1"/>
          </p:cNvSpPr>
          <p:nvPr>
            <p:ph type="body" idx="1"/>
          </p:nvPr>
        </p:nvSpPr>
        <p:spPr>
          <a:xfrm rot="5400000">
            <a:off x="541336" y="190500"/>
            <a:ext cx="5851525" cy="6019798"/>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cSld name="Title and Vertical Text">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5" name="Shape 15"/>
          <p:cNvSpPr txBox="1">
            <a:spLocks noGrp="1"/>
          </p:cNvSpPr>
          <p:nvPr>
            <p:ph type="body" idx="1"/>
          </p:nvPr>
        </p:nvSpPr>
        <p:spPr>
          <a:xfrm rot="5400000">
            <a:off x="2309017" y="-251618"/>
            <a:ext cx="4525963" cy="8229600"/>
          </a:xfrm>
          <a:prstGeom prst="rect">
            <a:avLst/>
          </a:prstGeom>
          <a:noFill/>
          <a:ln>
            <a:noFill/>
          </a:ln>
        </p:spPr>
        <p:txBody>
          <a:bodyPr lIns="91425" tIns="91425" rIns="91425" bIns="91425" anchor="t" anchorCtr="0"/>
          <a:lstStyle>
            <a:lvl1pPr marL="342900" indent="-50800" algn="l" rtl="0">
              <a:spcBef>
                <a:spcPts val="640"/>
              </a:spcBef>
              <a:buClr>
                <a:schemeClr val="dk1"/>
              </a:buClr>
              <a:buFont typeface="Arial"/>
              <a:buChar char="•"/>
              <a:defRPr/>
            </a:lvl1pPr>
            <a:lvl2pPr marL="742950" indent="-19050" algn="l" rtl="0">
              <a:spcBef>
                <a:spcPts val="560"/>
              </a:spcBef>
              <a:buClr>
                <a:schemeClr val="dk1"/>
              </a:buClr>
              <a:buFont typeface="Arial"/>
              <a:buChar char="–"/>
              <a:defRPr/>
            </a:lvl2pPr>
            <a:lvl3pPr marL="1143000" indent="12700" algn="l" rtl="0">
              <a:spcBef>
                <a:spcPts val="480"/>
              </a:spcBef>
              <a:buClr>
                <a:schemeClr val="dk1"/>
              </a:buClr>
              <a:buFont typeface="Arial"/>
              <a:buChar char="•"/>
              <a:defRPr/>
            </a:lvl3pPr>
            <a:lvl4pPr marL="1600200" indent="-12700" algn="l" rtl="0">
              <a:spcBef>
                <a:spcPts val="400"/>
              </a:spcBef>
              <a:buClr>
                <a:schemeClr val="dk1"/>
              </a:buClr>
              <a:buFont typeface="Arial"/>
              <a:buChar char="–"/>
              <a:defRPr/>
            </a:lvl4pPr>
            <a:lvl5pPr marL="2057400" indent="-12700" algn="l" rtl="0">
              <a:spcBef>
                <a:spcPts val="400"/>
              </a:spcBef>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cSld name="Picture with Caption">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 name="Shape 18"/>
          <p:cNvSpPr>
            <a:spLocks noGrp="1"/>
          </p:cNvSpPr>
          <p:nvPr>
            <p:ph type="pic" idx="2"/>
          </p:nvPr>
        </p:nvSpPr>
        <p:spPr>
          <a:xfrm>
            <a:off x="1792288" y="612775"/>
            <a:ext cx="5486399" cy="4114800"/>
          </a:xfrm>
          <a:prstGeom prst="rect">
            <a:avLst/>
          </a:prstGeom>
          <a:noFill/>
          <a:ln>
            <a:noFill/>
          </a:ln>
        </p:spPr>
      </p:sp>
      <p:sp>
        <p:nvSpPr>
          <p:cNvPr id="19" name="Shape 19"/>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cSld name="Content with Caption">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 name="Shape 22"/>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 name="Shape 2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cSld name="Blank">
    <p:spTree>
      <p:nvGrpSpPr>
        <p:cNvPr id="1" name="Shape 2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cSld name="Comparison">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9" name="Shape 29"/>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0" name="Shape 30"/>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1" name="Shape 31"/>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2" name="Shape 32"/>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cSld name="Two Conten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spcBef>
                <a:spcPts val="0"/>
              </a:spcBef>
              <a:buClr>
                <a:schemeClr val="dk2"/>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1"/>
          </p:nvPr>
        </p:nvSpPr>
        <p:spPr>
          <a:xfrm>
            <a:off x="457200" y="1600200"/>
            <a:ext cx="4038598"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body" idx="2"/>
          </p:nvPr>
        </p:nvSpPr>
        <p:spPr>
          <a:xfrm>
            <a:off x="4648200" y="1600200"/>
            <a:ext cx="4038598"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cSld name="Section Head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9" name="Shape 39"/>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Clr>
                <a:srgbClr val="A7A3A1"/>
              </a:buClr>
              <a:buFont typeface="Arial"/>
              <a:buNone/>
              <a:defRPr/>
            </a:lvl1pPr>
            <a:lvl2pPr marL="457200" indent="0" rtl="0">
              <a:spcBef>
                <a:spcPts val="0"/>
              </a:spcBef>
              <a:buClr>
                <a:srgbClr val="A7A3A1"/>
              </a:buClr>
              <a:buFont typeface="Arial"/>
              <a:buNone/>
              <a:defRPr/>
            </a:lvl2pPr>
            <a:lvl3pPr marL="914400" indent="0" rtl="0">
              <a:spcBef>
                <a:spcPts val="0"/>
              </a:spcBef>
              <a:buClr>
                <a:srgbClr val="A7A3A1"/>
              </a:buClr>
              <a:buFont typeface="Arial"/>
              <a:buNone/>
              <a:defRPr/>
            </a:lvl3pPr>
            <a:lvl4pPr marL="1371600" indent="0" rtl="0">
              <a:spcBef>
                <a:spcPts val="0"/>
              </a:spcBef>
              <a:buClr>
                <a:srgbClr val="A7A3A1"/>
              </a:buClr>
              <a:buFont typeface="Arial"/>
              <a:buNone/>
              <a:defRPr/>
            </a:lvl4pPr>
            <a:lvl5pPr marL="1828800" indent="0" rtl="0">
              <a:spcBef>
                <a:spcPts val="0"/>
              </a:spcBef>
              <a:buClr>
                <a:srgbClr val="A7A3A1"/>
              </a:buClr>
              <a:buFont typeface="Arial"/>
              <a:buNone/>
              <a:defRPr/>
            </a:lvl5pPr>
            <a:lvl6pPr marL="2286000" indent="0" rtl="0">
              <a:spcBef>
                <a:spcPts val="0"/>
              </a:spcBef>
              <a:buClr>
                <a:srgbClr val="A7A3A1"/>
              </a:buClr>
              <a:buFont typeface="Arial"/>
              <a:buNone/>
              <a:defRPr/>
            </a:lvl6pPr>
            <a:lvl7pPr marL="2743200" indent="0" rtl="0">
              <a:spcBef>
                <a:spcPts val="0"/>
              </a:spcBef>
              <a:buClr>
                <a:srgbClr val="A7A3A1"/>
              </a:buClr>
              <a:buFont typeface="Arial"/>
              <a:buNone/>
              <a:defRPr/>
            </a:lvl7pPr>
            <a:lvl8pPr marL="3200400" indent="0" rtl="0">
              <a:spcBef>
                <a:spcPts val="0"/>
              </a:spcBef>
              <a:buClr>
                <a:srgbClr val="A7A3A1"/>
              </a:buClr>
              <a:buFont typeface="Arial"/>
              <a:buNone/>
              <a:defRPr/>
            </a:lvl8pPr>
            <a:lvl9pPr marL="3657600" indent="0" rtl="0">
              <a:spcBef>
                <a:spcPts val="0"/>
              </a:spcBef>
              <a:buClr>
                <a:srgbClr val="A7A3A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p:nvPr/>
        </p:nvSpPr>
        <p:spPr>
          <a:xfrm>
            <a:off x="457200" y="274637"/>
            <a:ext cx="8229600" cy="11430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6" name="Shape 6"/>
          <p:cNvSpPr txBox="1"/>
          <p:nvPr/>
        </p:nvSpPr>
        <p:spPr>
          <a:xfrm>
            <a:off x="457200" y="1600200"/>
            <a:ext cx="8229600" cy="4525961"/>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7" name="Shape 7"/>
          <p:cNvSpPr txBox="1"/>
          <p:nvPr/>
        </p:nvSpPr>
        <p:spPr>
          <a:xfrm>
            <a:off x="457200" y="6356350"/>
            <a:ext cx="2133599"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8" name="Shape 8"/>
          <p:cNvSpPr txBox="1"/>
          <p:nvPr/>
        </p:nvSpPr>
        <p:spPr>
          <a:xfrm>
            <a:off x="3124200" y="6356350"/>
            <a:ext cx="2895600"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
        <p:nvSpPr>
          <p:cNvPr id="9" name="Shape 9"/>
          <p:cNvSpPr txBox="1"/>
          <p:nvPr/>
        </p:nvSpPr>
        <p:spPr>
          <a:xfrm>
            <a:off x="6553200" y="6356350"/>
            <a:ext cx="2133599" cy="365125"/>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None/>
            </a:pPr>
            <a:endParaRPr sz="1400" b="0" i="0" u="none" strike="noStrike" cap="none" baseline="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53"/>
        <p:cNvGrpSpPr/>
        <p:nvPr/>
      </p:nvGrpSpPr>
      <p:grpSpPr>
        <a:xfrm>
          <a:off x="0" y="0"/>
          <a:ext cx="0" cy="0"/>
          <a:chOff x="0" y="0"/>
          <a:chExt cx="0" cy="0"/>
        </a:xfrm>
      </p:grpSpPr>
      <p:sp>
        <p:nvSpPr>
          <p:cNvPr id="54" name="Shape 54"/>
          <p:cNvSpPr txBox="1"/>
          <p:nvPr/>
        </p:nvSpPr>
        <p:spPr>
          <a:xfrm>
            <a:off x="-1" y="2894523"/>
            <a:ext cx="9168740" cy="1723519"/>
          </a:xfrm>
          <a:prstGeom prst="rect">
            <a:avLst/>
          </a:prstGeom>
          <a:noFill/>
          <a:ln>
            <a:noFill/>
          </a:ln>
        </p:spPr>
        <p:txBody>
          <a:bodyPr lIns="91425" tIns="91425" rIns="91425" bIns="91425" anchor="ctr" anchorCtr="0">
            <a:noAutofit/>
          </a:bodyPr>
          <a:lstStyle/>
          <a:p>
            <a:pPr lvl="0" algn="ctr">
              <a:buClr>
                <a:srgbClr val="951528"/>
              </a:buClr>
              <a:buSzPct val="25000"/>
            </a:pPr>
            <a:r>
              <a:rPr lang="en-US" sz="5500" b="1" dirty="0" smtClean="0">
                <a:solidFill>
                  <a:schemeClr val="accent4"/>
                </a:solidFill>
                <a:latin typeface="Calibri"/>
                <a:ea typeface="Trebuchet MS"/>
                <a:cs typeface="Calibri"/>
                <a:sym typeface="Trebuchet MS"/>
              </a:rPr>
              <a:t>TOPICALITY</a:t>
            </a:r>
            <a:endParaRPr lang="en-US" sz="5500" b="1" i="0" u="none" strike="noStrike" cap="none" baseline="0" dirty="0">
              <a:solidFill>
                <a:schemeClr val="accent4"/>
              </a:solidFill>
              <a:latin typeface="Calibri"/>
              <a:ea typeface="Trebuchet MS"/>
              <a:cs typeface="Calibri"/>
              <a:sym typeface="Trebuchet MS"/>
            </a:endParaRPr>
          </a:p>
        </p:txBody>
      </p:sp>
      <p:pic>
        <p:nvPicPr>
          <p:cNvPr id="6" name="Shape 275"/>
          <p:cNvPicPr preferRelativeResize="0">
            <a:picLocks noChangeAspect="1"/>
          </p:cNvPicPr>
          <p:nvPr/>
        </p:nvPicPr>
        <p:blipFill rotWithShape="1">
          <a:blip r:embed="rId3">
            <a:alphaModFix/>
          </a:blip>
          <a:srcRect/>
          <a:stretch/>
        </p:blipFill>
        <p:spPr>
          <a:xfrm>
            <a:off x="2874962" y="625919"/>
            <a:ext cx="3378200" cy="1299369"/>
          </a:xfrm>
          <a:prstGeom prst="rect">
            <a:avLst/>
          </a:prstGeom>
          <a:noFill/>
          <a:ln>
            <a:noFill/>
          </a:ln>
        </p:spPr>
      </p:pic>
      <p:sp>
        <p:nvSpPr>
          <p:cNvPr id="5" name="Rectangle 4"/>
          <p:cNvSpPr/>
          <p:nvPr/>
        </p:nvSpPr>
        <p:spPr>
          <a:xfrm>
            <a:off x="-164943" y="-16494"/>
            <a:ext cx="9333684" cy="21440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2988" y="-32988"/>
            <a:ext cx="5591551" cy="346354"/>
          </a:xfrm>
          <a:custGeom>
            <a:avLst/>
            <a:gdLst>
              <a:gd name="connsiteX0" fmla="*/ 5294654 w 5591551"/>
              <a:gd name="connsiteY0" fmla="*/ 8247 h 346354"/>
              <a:gd name="connsiteX1" fmla="*/ 5591551 w 5591551"/>
              <a:gd name="connsiteY1" fmla="*/ 338107 h 346354"/>
              <a:gd name="connsiteX2" fmla="*/ 0 w 5591551"/>
              <a:gd name="connsiteY2" fmla="*/ 346354 h 346354"/>
              <a:gd name="connsiteX3" fmla="*/ 0 w 5591551"/>
              <a:gd name="connsiteY3" fmla="*/ 0 h 346354"/>
              <a:gd name="connsiteX4" fmla="*/ 5294654 w 5591551"/>
              <a:gd name="connsiteY4" fmla="*/ 8247 h 34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1551" h="346354">
                <a:moveTo>
                  <a:pt x="5294654" y="8247"/>
                </a:moveTo>
                <a:lnTo>
                  <a:pt x="5591551" y="338107"/>
                </a:lnTo>
                <a:lnTo>
                  <a:pt x="0" y="346354"/>
                </a:lnTo>
                <a:lnTo>
                  <a:pt x="0" y="0"/>
                </a:lnTo>
                <a:lnTo>
                  <a:pt x="5294654" y="8247"/>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 y="6415781"/>
            <a:ext cx="9168741" cy="442219"/>
          </a:xfrm>
          <a:prstGeom prst="rect">
            <a:avLst/>
          </a:prstGeom>
          <a:solidFill>
            <a:schemeClr val="accent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Shape 54"/>
          <p:cNvSpPr txBox="1"/>
          <p:nvPr/>
        </p:nvSpPr>
        <p:spPr>
          <a:xfrm>
            <a:off x="1" y="5261270"/>
            <a:ext cx="9168740" cy="685078"/>
          </a:xfrm>
          <a:prstGeom prst="rect">
            <a:avLst/>
          </a:prstGeom>
          <a:noFill/>
          <a:ln>
            <a:noFill/>
          </a:ln>
        </p:spPr>
        <p:txBody>
          <a:bodyPr lIns="91425" tIns="91425" rIns="91425" bIns="91425" anchor="ctr" anchorCtr="0">
            <a:noAutofit/>
          </a:bodyPr>
          <a:lstStyle/>
          <a:p>
            <a:pPr lvl="0" algn="ctr">
              <a:buClr>
                <a:srgbClr val="951528"/>
              </a:buClr>
              <a:buSzPct val="25000"/>
            </a:pPr>
            <a:r>
              <a:rPr lang="en-US" sz="2400" dirty="0" smtClean="0">
                <a:solidFill>
                  <a:schemeClr val="accent2">
                    <a:lumMod val="60000"/>
                    <a:lumOff val="40000"/>
                  </a:schemeClr>
                </a:solidFill>
                <a:latin typeface="Calibri"/>
                <a:ea typeface="Trebuchet MS"/>
                <a:cs typeface="Calibri"/>
                <a:sym typeface="Trebuchet MS"/>
              </a:rPr>
              <a:t>Developed by Jenny </a:t>
            </a:r>
            <a:r>
              <a:rPr lang="en-US" sz="2400" dirty="0" err="1" smtClean="0">
                <a:solidFill>
                  <a:schemeClr val="accent2">
                    <a:lumMod val="60000"/>
                    <a:lumOff val="40000"/>
                  </a:schemeClr>
                </a:solidFill>
                <a:latin typeface="Calibri"/>
                <a:ea typeface="Trebuchet MS"/>
                <a:cs typeface="Calibri"/>
                <a:sym typeface="Trebuchet MS"/>
              </a:rPr>
              <a:t>Alme</a:t>
            </a:r>
            <a:r>
              <a:rPr lang="en-US" sz="2400" dirty="0" smtClean="0">
                <a:solidFill>
                  <a:schemeClr val="accent2">
                    <a:lumMod val="60000"/>
                    <a:lumOff val="40000"/>
                  </a:schemeClr>
                </a:solidFill>
                <a:latin typeface="Calibri"/>
                <a:ea typeface="Trebuchet MS"/>
                <a:cs typeface="Calibri"/>
                <a:sym typeface="Trebuchet MS"/>
              </a:rPr>
              <a:t>, The </a:t>
            </a:r>
            <a:r>
              <a:rPr lang="en-US" sz="2400" dirty="0" err="1" smtClean="0">
                <a:solidFill>
                  <a:schemeClr val="accent2">
                    <a:lumMod val="60000"/>
                    <a:lumOff val="40000"/>
                  </a:schemeClr>
                </a:solidFill>
                <a:latin typeface="Calibri"/>
                <a:ea typeface="Trebuchet MS"/>
                <a:cs typeface="Calibri"/>
                <a:sym typeface="Trebuchet MS"/>
              </a:rPr>
              <a:t>Harker</a:t>
            </a:r>
            <a:r>
              <a:rPr lang="en-US" sz="2400" dirty="0" smtClean="0">
                <a:solidFill>
                  <a:schemeClr val="accent2">
                    <a:lumMod val="60000"/>
                    <a:lumOff val="40000"/>
                  </a:schemeClr>
                </a:solidFill>
                <a:latin typeface="Calibri"/>
                <a:ea typeface="Trebuchet MS"/>
                <a:cs typeface="Calibri"/>
                <a:sym typeface="Trebuchet MS"/>
              </a:rPr>
              <a:t> School</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50000" decel="5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8" accel="50000" decel="5000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0-#ppt_w/2"/>
                                          </p:val>
                                        </p:tav>
                                        <p:tav tm="100000">
                                          <p:val>
                                            <p:strVal val="#ppt_x"/>
                                          </p:val>
                                        </p:tav>
                                      </p:tavLst>
                                    </p:anim>
                                    <p:anim calcmode="lin" valueType="num">
                                      <p:cBhvr additive="base">
                                        <p:cTn id="17" dur="500" fill="hold"/>
                                        <p:tgtEl>
                                          <p:spTgt spid="8"/>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 presetClass="entr" presetSubtype="8" accel="50000" decel="50000"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ppt_y"/>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fade">
                                      <p:cBhvr>
                                        <p:cTn id="25" dur="1000"/>
                                        <p:tgtEl>
                                          <p:spTgt spid="54"/>
                                        </p:tgtEl>
                                      </p:cBhvr>
                                    </p:animEffect>
                                    <p:anim calcmode="lin" valueType="num">
                                      <p:cBhvr>
                                        <p:cTn id="26" dur="1000" fill="hold"/>
                                        <p:tgtEl>
                                          <p:spTgt spid="54"/>
                                        </p:tgtEl>
                                        <p:attrNameLst>
                                          <p:attrName>ppt_x</p:attrName>
                                        </p:attrNameLst>
                                      </p:cBhvr>
                                      <p:tavLst>
                                        <p:tav tm="0">
                                          <p:val>
                                            <p:strVal val="#ppt_x"/>
                                          </p:val>
                                        </p:tav>
                                        <p:tav tm="100000">
                                          <p:val>
                                            <p:strVal val="#ppt_x"/>
                                          </p:val>
                                        </p:tav>
                                      </p:tavLst>
                                    </p:anim>
                                    <p:anim calcmode="lin" valueType="num">
                                      <p:cBhvr>
                                        <p:cTn id="27" dur="900" decel="100000" fill="hold"/>
                                        <p:tgtEl>
                                          <p:spTgt spid="5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childTnLst>
                          </p:cTn>
                        </p:par>
                        <p:par>
                          <p:cTn id="29" fill="hold">
                            <p:stCondLst>
                              <p:cond delay="2000"/>
                            </p:stCondLst>
                            <p:childTnLst>
                              <p:par>
                                <p:cTn id="30" presetID="2" presetClass="entr" presetSubtype="4" accel="50000" decel="50000" fill="hold" grpId="0" nodeType="afterEffect">
                                  <p:stCondLst>
                                    <p:cond delay="0"/>
                                  </p:stCondLst>
                                  <p:iterate type="lt">
                                    <p:tmPct val="0"/>
                                  </p:iterate>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par>
                          <p:cTn id="34" fill="hold">
                            <p:stCondLst>
                              <p:cond delay="2500"/>
                            </p:stCondLst>
                            <p:childTnLst>
                              <p:par>
                                <p:cTn id="35" presetID="16" presetClass="emph" presetSubtype="0" fill="hold" grpId="3" nodeType="afterEffect">
                                  <p:stCondLst>
                                    <p:cond delay="0"/>
                                  </p:stCondLst>
                                  <p:iterate type="lt">
                                    <p:tmPct val="4000"/>
                                  </p:iterate>
                                  <p:childTnLst>
                                    <p:set>
                                      <p:cBhvr override="childStyle">
                                        <p:cTn id="36" dur="1000" fill="hold"/>
                                        <p:tgtEl>
                                          <p:spTgt spid="11"/>
                                        </p:tgtEl>
                                        <p:attrNameLst>
                                          <p:attrName>style.color</p:attrName>
                                        </p:attrNameLst>
                                      </p:cBhvr>
                                      <p:to>
                                        <p:clrVal>
                                          <a:schemeClr val="accent2"/>
                                        </p:clrVal>
                                      </p:to>
                                    </p:set>
                                    <p:set>
                                      <p:cBhvr>
                                        <p:cTn id="37" dur="1000" fill="hold"/>
                                        <p:tgtEl>
                                          <p:spTgt spid="11"/>
                                        </p:tgtEl>
                                        <p:attrNameLst>
                                          <p:attrName>fillcolor</p:attrName>
                                        </p:attrNameLst>
                                      </p:cBhvr>
                                      <p:to>
                                        <p:clrVal>
                                          <a:schemeClr val="accent2"/>
                                        </p:clrVal>
                                      </p:to>
                                    </p:set>
                                    <p:set>
                                      <p:cBhvr>
                                        <p:cTn id="38" dur="1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 grpId="0" animBg="1"/>
      <p:bldP spid="8" grpId="0" animBg="1"/>
      <p:bldP spid="9" grpId="0" animBg="1"/>
      <p:bldP spid="11" grpId="0"/>
      <p:bldP spid="11" grpId="3"/>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dirty="0" smtClean="0">
                <a:solidFill>
                  <a:schemeClr val="dk2"/>
                </a:solidFill>
                <a:latin typeface="Source Sans Pro"/>
                <a:ea typeface="Source Sans Pro"/>
                <a:cs typeface="Source Sans Pro"/>
                <a:sym typeface="Source Sans Pro"/>
              </a:rPr>
              <a:t>SAMPLE VIOLATION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Imagine that the affirmative team decided to have the 50 states individually implement the plan, instead of the federal government.</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Obviously, the negative team does not have time to prepare a Texas DA, a Georgia DA, a New York DA, a Montana DA… etc.</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So, the negative will need to run topicality.  Here is what that might look like…</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chemeClr val="dk2"/>
                </a:solidFill>
                <a:latin typeface="Source Sans Pro"/>
                <a:ea typeface="Source Sans Pro"/>
                <a:cs typeface="Source Sans Pro"/>
                <a:sym typeface="Source Sans Pro"/>
              </a:rPr>
              <a:t>Sample </a:t>
            </a:r>
            <a:r>
              <a:rPr lang="en-US" sz="3600" b="1" cap="all" dirty="0" smtClean="0">
                <a:solidFill>
                  <a:srgbClr val="A7C12E"/>
                </a:solidFill>
                <a:latin typeface="Source Sans Pro"/>
                <a:ea typeface="Source Sans Pro"/>
                <a:cs typeface="Source Sans Pro"/>
                <a:sym typeface="Source Sans Pro"/>
              </a:rPr>
              <a:t>1NC</a:t>
            </a:r>
            <a:endParaRPr lang="en-US" sz="3600" b="1" cap="all" dirty="0">
              <a:solidFill>
                <a:srgbClr val="A7C12E"/>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300"/>
              </a:spcBef>
              <a:buClr>
                <a:srgbClr val="222222"/>
              </a:buClr>
              <a:buSzPct val="100000"/>
              <a:buFont typeface="+mj-lt"/>
              <a:buAutoNum type="alphaUcPeriod"/>
            </a:pPr>
            <a:r>
              <a:rPr lang="en-US" sz="1800" b="1" dirty="0" smtClean="0">
                <a:solidFill>
                  <a:schemeClr val="tx1"/>
                </a:solidFill>
                <a:latin typeface="Calibri"/>
                <a:ea typeface="Calibri"/>
                <a:cs typeface="Calibri"/>
                <a:sym typeface="Calibri"/>
              </a:rPr>
              <a:t>Interpretation:</a:t>
            </a:r>
          </a:p>
          <a:p>
            <a:pPr marL="914400" lvl="0" indent="-457200">
              <a:spcBef>
                <a:spcPts val="300"/>
              </a:spcBef>
              <a:buClr>
                <a:srgbClr val="222222"/>
              </a:buClr>
              <a:buSzPct val="100000"/>
            </a:pPr>
            <a:r>
              <a:rPr lang="en-US" sz="1800" b="1" dirty="0" smtClean="0">
                <a:solidFill>
                  <a:schemeClr val="tx1"/>
                </a:solidFill>
                <a:latin typeface="Calibri"/>
                <a:ea typeface="Calibri"/>
                <a:cs typeface="Calibri"/>
                <a:sym typeface="Calibri"/>
              </a:rPr>
              <a:t>		Federal government is central government, </a:t>
            </a:r>
          </a:p>
          <a:p>
            <a:pPr marL="914400" lvl="0" indent="-457200">
              <a:spcBef>
                <a:spcPts val="300"/>
              </a:spcBef>
              <a:buClr>
                <a:srgbClr val="222222"/>
              </a:buClr>
              <a:buSzPct val="100000"/>
            </a:pPr>
            <a:r>
              <a:rPr lang="en-US" sz="1800" dirty="0" smtClean="0">
                <a:solidFill>
                  <a:schemeClr val="tx1"/>
                </a:solidFill>
                <a:latin typeface="Calibri"/>
                <a:ea typeface="Calibri"/>
                <a:cs typeface="Calibri"/>
                <a:sym typeface="Calibri"/>
              </a:rPr>
              <a:t>	WEBSTER'S NEW INTERNATIONAL DICTIONARY UNABRIDGED, 1976, </a:t>
            </a:r>
            <a:r>
              <a:rPr lang="en-US" sz="1800" dirty="0" err="1" smtClean="0">
                <a:solidFill>
                  <a:schemeClr val="tx1"/>
                </a:solidFill>
                <a:latin typeface="Calibri"/>
                <a:ea typeface="Calibri"/>
                <a:cs typeface="Calibri"/>
                <a:sym typeface="Calibri"/>
              </a:rPr>
              <a:t>p</a:t>
            </a:r>
            <a:r>
              <a:rPr lang="en-US" sz="1800" dirty="0" smtClean="0">
                <a:solidFill>
                  <a:schemeClr val="tx1"/>
                </a:solidFill>
                <a:latin typeface="Calibri"/>
                <a:ea typeface="Calibri"/>
                <a:cs typeface="Calibri"/>
                <a:sym typeface="Calibri"/>
              </a:rPr>
              <a:t>. 833. </a:t>
            </a:r>
          </a:p>
          <a:p>
            <a:pPr marL="914400" lvl="0" indent="-457200">
              <a:spcBef>
                <a:spcPts val="300"/>
              </a:spcBef>
              <a:buClr>
                <a:srgbClr val="222222"/>
              </a:buClr>
              <a:buSzPct val="100000"/>
              <a:buFont typeface="Courier New"/>
              <a:buChar char="o"/>
            </a:pPr>
            <a:r>
              <a:rPr lang="en-US" sz="1800" u="sng" dirty="0" smtClean="0">
                <a:solidFill>
                  <a:schemeClr val="tx1"/>
                </a:solidFill>
                <a:latin typeface="Calibri"/>
                <a:ea typeface="Calibri"/>
                <a:cs typeface="Calibri"/>
                <a:sym typeface="Calibri"/>
              </a:rPr>
              <a:t>Federal government. Of or relating to the central government of a nation, </a:t>
            </a:r>
          </a:p>
          <a:p>
            <a:pPr marL="457200" lvl="0" indent="-457200">
              <a:spcBef>
                <a:spcPts val="300"/>
              </a:spcBef>
              <a:buClr>
                <a:srgbClr val="222222"/>
              </a:buClr>
              <a:buSzPct val="100000"/>
              <a:buFont typeface="+mj-lt"/>
              <a:buAutoNum type="alphaUcPeriod" startAt="2"/>
            </a:pPr>
            <a:r>
              <a:rPr lang="en-US" sz="1800" b="1" dirty="0" smtClean="0">
                <a:solidFill>
                  <a:schemeClr val="tx1"/>
                </a:solidFill>
                <a:latin typeface="Calibri"/>
                <a:ea typeface="Calibri"/>
                <a:cs typeface="Calibri"/>
                <a:sym typeface="Calibri"/>
              </a:rPr>
              <a:t>Violation—the affirmative acts through state governments, not through the central government.</a:t>
            </a:r>
          </a:p>
          <a:p>
            <a:pPr marL="457200" lvl="0" indent="-457200">
              <a:spcBef>
                <a:spcPts val="300"/>
              </a:spcBef>
              <a:buClr>
                <a:srgbClr val="222222"/>
              </a:buClr>
              <a:buSzPct val="100000"/>
              <a:buFont typeface="+mj-lt"/>
              <a:buAutoNum type="alphaUcPeriod" startAt="2"/>
            </a:pPr>
            <a:r>
              <a:rPr lang="en-US" sz="1800" b="1" dirty="0" smtClean="0">
                <a:solidFill>
                  <a:schemeClr val="tx1"/>
                </a:solidFill>
                <a:latin typeface="Calibri"/>
                <a:ea typeface="Calibri"/>
                <a:cs typeface="Calibri"/>
                <a:sym typeface="Calibri"/>
              </a:rPr>
              <a:t>Voting issue:</a:t>
            </a:r>
          </a:p>
          <a:p>
            <a:pPr marL="914400" lvl="0" indent="-457200">
              <a:spcBef>
                <a:spcPts val="300"/>
              </a:spcBef>
              <a:buClr>
                <a:srgbClr val="222222"/>
              </a:buClr>
              <a:buSzPct val="100000"/>
              <a:buFont typeface="+mj-lt"/>
              <a:buAutoNum type="arabicPeriod"/>
            </a:pPr>
            <a:r>
              <a:rPr lang="en-US" sz="1800" b="1" dirty="0" smtClean="0">
                <a:solidFill>
                  <a:schemeClr val="tx1"/>
                </a:solidFill>
                <a:latin typeface="Calibri"/>
                <a:ea typeface="Calibri"/>
                <a:cs typeface="Calibri"/>
                <a:sym typeface="Calibri"/>
              </a:rPr>
              <a:t>Affirmative ground</a:t>
            </a:r>
            <a:r>
              <a:rPr lang="en-US" sz="1800" dirty="0" smtClean="0">
                <a:solidFill>
                  <a:schemeClr val="tx1"/>
                </a:solidFill>
                <a:latin typeface="Calibri"/>
                <a:ea typeface="Calibri"/>
                <a:cs typeface="Calibri"/>
                <a:sym typeface="Calibri"/>
              </a:rPr>
              <a:t>—we still give them plenty of cases, they just have to be enacted through the central government</a:t>
            </a:r>
          </a:p>
          <a:p>
            <a:pPr marL="914400" lvl="0" indent="-457200">
              <a:spcBef>
                <a:spcPts val="300"/>
              </a:spcBef>
              <a:buClr>
                <a:srgbClr val="222222"/>
              </a:buClr>
              <a:buSzPct val="100000"/>
              <a:buFont typeface="+mj-lt"/>
              <a:buAutoNum type="arabicPeriod"/>
            </a:pPr>
            <a:r>
              <a:rPr lang="en-US" sz="1800" b="1" dirty="0" smtClean="0">
                <a:solidFill>
                  <a:schemeClr val="tx1"/>
                </a:solidFill>
                <a:latin typeface="Calibri"/>
                <a:ea typeface="Calibri"/>
                <a:cs typeface="Calibri"/>
                <a:sym typeface="Calibri"/>
              </a:rPr>
              <a:t>Negative ground</a:t>
            </a:r>
            <a:r>
              <a:rPr lang="en-US" sz="1800" dirty="0" smtClean="0">
                <a:solidFill>
                  <a:schemeClr val="tx1"/>
                </a:solidFill>
                <a:latin typeface="Calibri"/>
                <a:ea typeface="Calibri"/>
                <a:cs typeface="Calibri"/>
                <a:sym typeface="Calibri"/>
              </a:rPr>
              <a:t>—none of our disadvantages link to the states; they assume a central government actor, and </a:t>
            </a:r>
            <a:r>
              <a:rPr lang="en-US" sz="1800" u="sng" dirty="0" smtClean="0">
                <a:solidFill>
                  <a:schemeClr val="tx1"/>
                </a:solidFill>
                <a:latin typeface="Calibri"/>
                <a:ea typeface="Calibri"/>
                <a:cs typeface="Calibri"/>
                <a:sym typeface="Calibri"/>
              </a:rPr>
              <a:t>all</a:t>
            </a:r>
            <a:r>
              <a:rPr lang="en-US" sz="1800" dirty="0" smtClean="0">
                <a:solidFill>
                  <a:schemeClr val="tx1"/>
                </a:solidFill>
                <a:latin typeface="Calibri"/>
                <a:ea typeface="Calibri"/>
                <a:cs typeface="Calibri"/>
                <a:sym typeface="Calibri"/>
              </a:rPr>
              <a:t> of the topic </a:t>
            </a:r>
            <a:r>
              <a:rPr lang="en-US" sz="1800" u="sng" dirty="0" smtClean="0">
                <a:solidFill>
                  <a:schemeClr val="tx1"/>
                </a:solidFill>
                <a:latin typeface="Calibri"/>
                <a:ea typeface="Calibri"/>
                <a:cs typeface="Calibri"/>
                <a:sym typeface="Calibri"/>
              </a:rPr>
              <a:t>literature</a:t>
            </a:r>
            <a:r>
              <a:rPr lang="en-US" sz="1800" dirty="0" smtClean="0">
                <a:solidFill>
                  <a:schemeClr val="tx1"/>
                </a:solidFill>
                <a:latin typeface="Calibri"/>
                <a:ea typeface="Calibri"/>
                <a:cs typeface="Calibri"/>
                <a:sym typeface="Calibri"/>
              </a:rPr>
              <a:t> that describes federal action refers to the central government.  </a:t>
            </a:r>
          </a:p>
          <a:p>
            <a:pPr marL="914400" lvl="0" indent="-457200">
              <a:spcBef>
                <a:spcPts val="300"/>
              </a:spcBef>
              <a:buClr>
                <a:srgbClr val="222222"/>
              </a:buClr>
              <a:buSzPct val="100000"/>
              <a:buFont typeface="+mj-lt"/>
              <a:buAutoNum type="arabicPeriod"/>
            </a:pPr>
            <a:r>
              <a:rPr lang="en-US" sz="1800" b="1" dirty="0" smtClean="0">
                <a:solidFill>
                  <a:schemeClr val="tx1"/>
                </a:solidFill>
                <a:latin typeface="Calibri"/>
                <a:ea typeface="Calibri"/>
                <a:cs typeface="Calibri"/>
                <a:sym typeface="Calibri"/>
              </a:rPr>
              <a:t>Predictable limits </a:t>
            </a:r>
            <a:r>
              <a:rPr lang="en-US" sz="1800" dirty="0" smtClean="0">
                <a:solidFill>
                  <a:schemeClr val="tx1"/>
                </a:solidFill>
                <a:latin typeface="Calibri"/>
                <a:ea typeface="Calibri"/>
                <a:cs typeface="Calibri"/>
                <a:sym typeface="Calibri"/>
              </a:rPr>
              <a:t>are key to a fair and educational debate. </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par>
                          <p:cTn id="43" fill="hold">
                            <p:stCondLst>
                              <p:cond delay="8500"/>
                            </p:stCondLst>
                            <p:childTnLst>
                              <p:par>
                                <p:cTn id="44" presetID="10" presetClass="entr" presetSubtype="0" fill="hold" grpId="0" nodeType="afterEffect">
                                  <p:stCondLst>
                                    <p:cond delay="0"/>
                                  </p:stCondLst>
                                  <p:childTnLst>
                                    <p:set>
                                      <p:cBhvr>
                                        <p:cTn id="45" dur="1" fill="hold">
                                          <p:stCondLst>
                                            <p:cond delay="0"/>
                                          </p:stCondLst>
                                        </p:cTn>
                                        <p:tgtEl>
                                          <p:spTgt spid="6">
                                            <p:txEl>
                                              <p:pRg st="6" end="6"/>
                                            </p:txEl>
                                          </p:spTgt>
                                        </p:tgtEl>
                                        <p:attrNameLst>
                                          <p:attrName>style.visibility</p:attrName>
                                        </p:attrNameLst>
                                      </p:cBhvr>
                                      <p:to>
                                        <p:strVal val="visible"/>
                                      </p:to>
                                    </p:set>
                                    <p:animEffect transition="in" filter="fade">
                                      <p:cBhvr>
                                        <p:cTn id="46" dur="1000"/>
                                        <p:tgtEl>
                                          <p:spTgt spid="6">
                                            <p:txEl>
                                              <p:pRg st="6" end="6"/>
                                            </p:txEl>
                                          </p:spTgt>
                                        </p:tgtEl>
                                      </p:cBhvr>
                                    </p:animEffect>
                                  </p:childTnLst>
                                </p:cTn>
                              </p:par>
                            </p:childTnLst>
                          </p:cTn>
                        </p:par>
                        <p:par>
                          <p:cTn id="47" fill="hold">
                            <p:stCondLst>
                              <p:cond delay="9500"/>
                            </p:stCondLst>
                            <p:childTnLst>
                              <p:par>
                                <p:cTn id="48" presetID="10" presetClass="entr" presetSubtype="0" fill="hold" grpId="0" nodeType="afterEffect">
                                  <p:stCondLst>
                                    <p:cond delay="0"/>
                                  </p:stCondLst>
                                  <p:childTnLst>
                                    <p:set>
                                      <p:cBhvr>
                                        <p:cTn id="49" dur="1" fill="hold">
                                          <p:stCondLst>
                                            <p:cond delay="0"/>
                                          </p:stCondLst>
                                        </p:cTn>
                                        <p:tgtEl>
                                          <p:spTgt spid="6">
                                            <p:txEl>
                                              <p:pRg st="7" end="7"/>
                                            </p:txEl>
                                          </p:spTgt>
                                        </p:tgtEl>
                                        <p:attrNameLst>
                                          <p:attrName>style.visibility</p:attrName>
                                        </p:attrNameLst>
                                      </p:cBhvr>
                                      <p:to>
                                        <p:strVal val="visible"/>
                                      </p:to>
                                    </p:set>
                                    <p:animEffect transition="in" filter="fade">
                                      <p:cBhvr>
                                        <p:cTn id="50" dur="1000"/>
                                        <p:tgtEl>
                                          <p:spTgt spid="6">
                                            <p:txEl>
                                              <p:pRg st="7" end="7"/>
                                            </p:txEl>
                                          </p:spTgt>
                                        </p:tgtEl>
                                      </p:cBhvr>
                                    </p:animEffect>
                                  </p:childTnLst>
                                </p:cTn>
                              </p:par>
                            </p:childTnLst>
                          </p:cTn>
                        </p:par>
                        <p:par>
                          <p:cTn id="51" fill="hold">
                            <p:stCondLst>
                              <p:cond delay="10500"/>
                            </p:stCondLst>
                            <p:childTnLst>
                              <p:par>
                                <p:cTn id="52" presetID="10" presetClass="entr" presetSubtype="0" fill="hold" grpId="0" nodeType="afterEffect">
                                  <p:stCondLst>
                                    <p:cond delay="0"/>
                                  </p:stCondLst>
                                  <p:childTnLst>
                                    <p:set>
                                      <p:cBhvr>
                                        <p:cTn id="53" dur="1" fill="hold">
                                          <p:stCondLst>
                                            <p:cond delay="0"/>
                                          </p:stCondLst>
                                        </p:cTn>
                                        <p:tgtEl>
                                          <p:spTgt spid="6">
                                            <p:txEl>
                                              <p:pRg st="8" end="8"/>
                                            </p:txEl>
                                          </p:spTgt>
                                        </p:tgtEl>
                                        <p:attrNameLst>
                                          <p:attrName>style.visibility</p:attrName>
                                        </p:attrNameLst>
                                      </p:cBhvr>
                                      <p:to>
                                        <p:strVal val="visible"/>
                                      </p:to>
                                    </p:set>
                                    <p:animEffect transition="in" filter="fade">
                                      <p:cBhvr>
                                        <p:cTn id="54" dur="10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dirty="0" smtClean="0">
                <a:solidFill>
                  <a:schemeClr val="dk2"/>
                </a:solidFill>
                <a:latin typeface="Source Sans Pro"/>
                <a:ea typeface="Source Sans Pro"/>
                <a:cs typeface="Source Sans Pro"/>
                <a:sym typeface="Source Sans Pro"/>
              </a:rPr>
              <a:t>REMEMBER, T IS ONLY ABOUT THE PLAN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affirmative can read </a:t>
            </a:r>
            <a:r>
              <a:rPr lang="en-US" sz="2200" b="1" dirty="0" smtClean="0">
                <a:solidFill>
                  <a:schemeClr val="tx1"/>
                </a:solidFill>
                <a:latin typeface="Calibri"/>
                <a:ea typeface="Calibri"/>
                <a:cs typeface="Calibri"/>
                <a:sym typeface="Calibri"/>
              </a:rPr>
              <a:t>ANY advantage </a:t>
            </a:r>
            <a:r>
              <a:rPr lang="en-US" sz="2200" dirty="0" smtClean="0">
                <a:solidFill>
                  <a:schemeClr val="tx1"/>
                </a:solidFill>
                <a:latin typeface="Calibri"/>
                <a:ea typeface="Calibri"/>
                <a:cs typeface="Calibri"/>
                <a:sym typeface="Calibri"/>
              </a:rPr>
              <a:t>that they want, as long as it stems from </a:t>
            </a:r>
            <a:r>
              <a:rPr lang="en-US" sz="2200" b="1" dirty="0" smtClean="0">
                <a:solidFill>
                  <a:schemeClr val="tx1"/>
                </a:solidFill>
                <a:latin typeface="Calibri"/>
                <a:ea typeface="Calibri"/>
                <a:cs typeface="Calibri"/>
                <a:sym typeface="Calibri"/>
              </a:rPr>
              <a:t>a topical plan</a:t>
            </a:r>
            <a:r>
              <a:rPr lang="en-US" sz="2200" dirty="0" smtClean="0">
                <a:solidFill>
                  <a:schemeClr val="tx1"/>
                </a:solidFill>
                <a:latin typeface="Calibri"/>
                <a:ea typeface="Calibri"/>
                <a:cs typeface="Calibri"/>
                <a:sym typeface="Calibri"/>
              </a:rPr>
              <a:t>.</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Novices sometimes get confused and think that the advantages somehow have to be about words in the resolution but this is not the case.</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Topicality is ONLY about the plan</a:t>
            </a:r>
            <a:r>
              <a:rPr lang="en-US" sz="2200" dirty="0" smtClean="0">
                <a:solidFill>
                  <a:schemeClr val="tx1"/>
                </a:solidFill>
                <a:latin typeface="Calibri"/>
                <a:ea typeface="Calibri"/>
                <a:cs typeface="Calibri"/>
                <a:sym typeface="Calibri"/>
              </a:rPr>
              <a:t>. </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dirty="0" smtClean="0">
                <a:solidFill>
                  <a:schemeClr val="dk2"/>
                </a:solidFill>
                <a:latin typeface="Source Sans Pro"/>
                <a:ea typeface="Source Sans Pro"/>
                <a:cs typeface="Source Sans Pro"/>
                <a:sym typeface="Source Sans Pro"/>
              </a:rPr>
              <a:t>ANSWERING TOPICALITY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affirmative has </a:t>
            </a:r>
            <a:r>
              <a:rPr lang="en-US" sz="2200" b="1" dirty="0" smtClean="0">
                <a:solidFill>
                  <a:schemeClr val="tx1"/>
                </a:solidFill>
                <a:latin typeface="Calibri"/>
                <a:ea typeface="Calibri"/>
                <a:cs typeface="Calibri"/>
                <a:sym typeface="Calibri"/>
              </a:rPr>
              <a:t>two main approaches</a:t>
            </a:r>
            <a:r>
              <a:rPr lang="en-US" sz="2200" dirty="0" smtClean="0">
                <a:solidFill>
                  <a:schemeClr val="tx1"/>
                </a:solidFill>
                <a:latin typeface="Calibri"/>
                <a:ea typeface="Calibri"/>
                <a:cs typeface="Calibri"/>
                <a:sym typeface="Calibri"/>
              </a:rPr>
              <a:t> to answer topicality:</a:t>
            </a:r>
          </a:p>
          <a:p>
            <a:pPr marL="914400" lvl="0" indent="-457200">
              <a:spcBef>
                <a:spcPts val="1200"/>
              </a:spcBef>
              <a:buClr>
                <a:srgbClr val="222222"/>
              </a:buClr>
              <a:buSzPct val="100000"/>
              <a:buFont typeface="+mj-lt"/>
              <a:buAutoNum type="arabicPeriod"/>
            </a:pPr>
            <a:r>
              <a:rPr lang="en-US" sz="2000" b="1" dirty="0" smtClean="0">
                <a:solidFill>
                  <a:schemeClr val="tx1"/>
                </a:solidFill>
                <a:latin typeface="Calibri"/>
                <a:ea typeface="Calibri"/>
                <a:cs typeface="Calibri"/>
                <a:sym typeface="Calibri"/>
              </a:rPr>
              <a:t>Argue that you meet the violation</a:t>
            </a:r>
            <a:r>
              <a:rPr lang="en-US" sz="2000" dirty="0" smtClean="0">
                <a:solidFill>
                  <a:schemeClr val="tx1"/>
                </a:solidFill>
                <a:latin typeface="Calibri"/>
                <a:ea typeface="Calibri"/>
                <a:cs typeface="Calibri"/>
                <a:sym typeface="Calibri"/>
              </a:rPr>
              <a:t>—explain how your plan fits under their interpretation.</a:t>
            </a:r>
          </a:p>
          <a:p>
            <a:pPr marL="914400" lvl="0" indent="-457200">
              <a:spcBef>
                <a:spcPts val="1200"/>
              </a:spcBef>
              <a:buClr>
                <a:srgbClr val="222222"/>
              </a:buClr>
              <a:buSzPct val="100000"/>
              <a:buFont typeface="+mj-lt"/>
              <a:buAutoNum type="arabicPeriod"/>
            </a:pPr>
            <a:r>
              <a:rPr lang="en-US" sz="2000" b="1" dirty="0" smtClean="0">
                <a:solidFill>
                  <a:schemeClr val="tx1"/>
                </a:solidFill>
                <a:latin typeface="Calibri"/>
                <a:ea typeface="Calibri"/>
                <a:cs typeface="Calibri"/>
                <a:sym typeface="Calibri"/>
              </a:rPr>
              <a:t>Read your own interpretation </a:t>
            </a:r>
            <a:r>
              <a:rPr lang="en-US" sz="2000" dirty="0" smtClean="0">
                <a:solidFill>
                  <a:schemeClr val="tx1"/>
                </a:solidFill>
                <a:latin typeface="Calibri"/>
                <a:ea typeface="Calibri"/>
                <a:cs typeface="Calibri"/>
                <a:sym typeface="Calibri"/>
              </a:rPr>
              <a:t>(definition) of the word in question and argue that your interpretation is better because… </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Intent to define</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Recent</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Qualified</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Supported by consensus of the evidence</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Uses multiple words from the resolution</a:t>
            </a:r>
          </a:p>
          <a:p>
            <a:pPr marL="1371600" lvl="0" indent="-457200">
              <a:spcBef>
                <a:spcPts val="800"/>
              </a:spcBef>
              <a:buClr>
                <a:srgbClr val="222222"/>
              </a:buClr>
              <a:buSzPct val="100000"/>
              <a:buFont typeface="Courier New"/>
              <a:buChar char="o"/>
            </a:pPr>
            <a:r>
              <a:rPr lang="en-US" sz="2000" dirty="0" smtClean="0">
                <a:solidFill>
                  <a:schemeClr val="tx1"/>
                </a:solidFill>
                <a:latin typeface="Calibri"/>
                <a:ea typeface="Calibri"/>
                <a:cs typeface="Calibri"/>
                <a:sym typeface="Calibri"/>
              </a:rPr>
              <a:t>Precise</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par>
                          <p:cTn id="43" fill="hold">
                            <p:stCondLst>
                              <p:cond delay="8500"/>
                            </p:stCondLst>
                            <p:childTnLst>
                              <p:par>
                                <p:cTn id="44" presetID="10" presetClass="entr" presetSubtype="0" fill="hold" grpId="0" nodeType="afterEffect">
                                  <p:stCondLst>
                                    <p:cond delay="0"/>
                                  </p:stCondLst>
                                  <p:childTnLst>
                                    <p:set>
                                      <p:cBhvr>
                                        <p:cTn id="45" dur="1" fill="hold">
                                          <p:stCondLst>
                                            <p:cond delay="0"/>
                                          </p:stCondLst>
                                        </p:cTn>
                                        <p:tgtEl>
                                          <p:spTgt spid="6">
                                            <p:txEl>
                                              <p:pRg st="6" end="6"/>
                                            </p:txEl>
                                          </p:spTgt>
                                        </p:tgtEl>
                                        <p:attrNameLst>
                                          <p:attrName>style.visibility</p:attrName>
                                        </p:attrNameLst>
                                      </p:cBhvr>
                                      <p:to>
                                        <p:strVal val="visible"/>
                                      </p:to>
                                    </p:set>
                                    <p:animEffect transition="in" filter="fade">
                                      <p:cBhvr>
                                        <p:cTn id="46" dur="1000"/>
                                        <p:tgtEl>
                                          <p:spTgt spid="6">
                                            <p:txEl>
                                              <p:pRg st="6" end="6"/>
                                            </p:txEl>
                                          </p:spTgt>
                                        </p:tgtEl>
                                      </p:cBhvr>
                                    </p:animEffect>
                                  </p:childTnLst>
                                </p:cTn>
                              </p:par>
                            </p:childTnLst>
                          </p:cTn>
                        </p:par>
                        <p:par>
                          <p:cTn id="47" fill="hold">
                            <p:stCondLst>
                              <p:cond delay="9500"/>
                            </p:stCondLst>
                            <p:childTnLst>
                              <p:par>
                                <p:cTn id="48" presetID="10" presetClass="entr" presetSubtype="0" fill="hold" grpId="0" nodeType="afterEffect">
                                  <p:stCondLst>
                                    <p:cond delay="0"/>
                                  </p:stCondLst>
                                  <p:childTnLst>
                                    <p:set>
                                      <p:cBhvr>
                                        <p:cTn id="49" dur="1" fill="hold">
                                          <p:stCondLst>
                                            <p:cond delay="0"/>
                                          </p:stCondLst>
                                        </p:cTn>
                                        <p:tgtEl>
                                          <p:spTgt spid="6">
                                            <p:txEl>
                                              <p:pRg st="7" end="7"/>
                                            </p:txEl>
                                          </p:spTgt>
                                        </p:tgtEl>
                                        <p:attrNameLst>
                                          <p:attrName>style.visibility</p:attrName>
                                        </p:attrNameLst>
                                      </p:cBhvr>
                                      <p:to>
                                        <p:strVal val="visible"/>
                                      </p:to>
                                    </p:set>
                                    <p:animEffect transition="in" filter="fade">
                                      <p:cBhvr>
                                        <p:cTn id="50" dur="1000"/>
                                        <p:tgtEl>
                                          <p:spTgt spid="6">
                                            <p:txEl>
                                              <p:pRg st="7" end="7"/>
                                            </p:txEl>
                                          </p:spTgt>
                                        </p:tgtEl>
                                      </p:cBhvr>
                                    </p:animEffect>
                                  </p:childTnLst>
                                </p:cTn>
                              </p:par>
                            </p:childTnLst>
                          </p:cTn>
                        </p:par>
                        <p:par>
                          <p:cTn id="51" fill="hold">
                            <p:stCondLst>
                              <p:cond delay="10500"/>
                            </p:stCondLst>
                            <p:childTnLst>
                              <p:par>
                                <p:cTn id="52" presetID="10" presetClass="entr" presetSubtype="0" fill="hold" grpId="0" nodeType="afterEffect">
                                  <p:stCondLst>
                                    <p:cond delay="0"/>
                                  </p:stCondLst>
                                  <p:childTnLst>
                                    <p:set>
                                      <p:cBhvr>
                                        <p:cTn id="53" dur="1" fill="hold">
                                          <p:stCondLst>
                                            <p:cond delay="0"/>
                                          </p:stCondLst>
                                        </p:cTn>
                                        <p:tgtEl>
                                          <p:spTgt spid="6">
                                            <p:txEl>
                                              <p:pRg st="8" end="8"/>
                                            </p:txEl>
                                          </p:spTgt>
                                        </p:tgtEl>
                                        <p:attrNameLst>
                                          <p:attrName>style.visibility</p:attrName>
                                        </p:attrNameLst>
                                      </p:cBhvr>
                                      <p:to>
                                        <p:strVal val="visible"/>
                                      </p:to>
                                    </p:set>
                                    <p:animEffect transition="in" filter="fade">
                                      <p:cBhvr>
                                        <p:cTn id="54" dur="10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53"/>
        <p:cNvGrpSpPr/>
        <p:nvPr/>
      </p:nvGrpSpPr>
      <p:grpSpPr>
        <a:xfrm>
          <a:off x="0" y="0"/>
          <a:ext cx="0" cy="0"/>
          <a:chOff x="0" y="0"/>
          <a:chExt cx="0" cy="0"/>
        </a:xfrm>
      </p:grpSpPr>
      <p:pic>
        <p:nvPicPr>
          <p:cNvPr id="6" name="Shape 275"/>
          <p:cNvPicPr preferRelativeResize="0">
            <a:picLocks noChangeAspect="1"/>
          </p:cNvPicPr>
          <p:nvPr/>
        </p:nvPicPr>
        <p:blipFill rotWithShape="1">
          <a:blip r:embed="rId3">
            <a:alphaModFix/>
          </a:blip>
          <a:srcRect/>
          <a:stretch/>
        </p:blipFill>
        <p:spPr>
          <a:xfrm>
            <a:off x="1076236" y="2084412"/>
            <a:ext cx="6991528" cy="2689176"/>
          </a:xfrm>
          <a:prstGeom prst="rect">
            <a:avLst/>
          </a:prstGeom>
          <a:noFill/>
          <a:ln>
            <a:noFill/>
          </a:ln>
        </p:spPr>
      </p:pic>
      <p:sp>
        <p:nvSpPr>
          <p:cNvPr id="5" name="Rectangle 4"/>
          <p:cNvSpPr/>
          <p:nvPr/>
        </p:nvSpPr>
        <p:spPr>
          <a:xfrm>
            <a:off x="-164943" y="-16494"/>
            <a:ext cx="9333684" cy="21440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2988" y="-32988"/>
            <a:ext cx="5591551" cy="346354"/>
          </a:xfrm>
          <a:custGeom>
            <a:avLst/>
            <a:gdLst>
              <a:gd name="connsiteX0" fmla="*/ 5294654 w 5591551"/>
              <a:gd name="connsiteY0" fmla="*/ 8247 h 346354"/>
              <a:gd name="connsiteX1" fmla="*/ 5591551 w 5591551"/>
              <a:gd name="connsiteY1" fmla="*/ 338107 h 346354"/>
              <a:gd name="connsiteX2" fmla="*/ 0 w 5591551"/>
              <a:gd name="connsiteY2" fmla="*/ 346354 h 346354"/>
              <a:gd name="connsiteX3" fmla="*/ 0 w 5591551"/>
              <a:gd name="connsiteY3" fmla="*/ 0 h 346354"/>
              <a:gd name="connsiteX4" fmla="*/ 5294654 w 5591551"/>
              <a:gd name="connsiteY4" fmla="*/ 8247 h 34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1551" h="346354">
                <a:moveTo>
                  <a:pt x="5294654" y="8247"/>
                </a:moveTo>
                <a:lnTo>
                  <a:pt x="5591551" y="338107"/>
                </a:lnTo>
                <a:lnTo>
                  <a:pt x="0" y="346354"/>
                </a:lnTo>
                <a:lnTo>
                  <a:pt x="0" y="0"/>
                </a:lnTo>
                <a:lnTo>
                  <a:pt x="5294654" y="8247"/>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 y="6415781"/>
            <a:ext cx="9168741" cy="442219"/>
          </a:xfrm>
          <a:prstGeom prst="rect">
            <a:avLst/>
          </a:prstGeom>
          <a:solidFill>
            <a:schemeClr val="accent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50000" decel="5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8" accel="50000" decel="5000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0-#ppt_w/2"/>
                                          </p:val>
                                        </p:tav>
                                        <p:tav tm="100000">
                                          <p:val>
                                            <p:strVal val="#ppt_x"/>
                                          </p:val>
                                        </p:tav>
                                      </p:tavLst>
                                    </p:anim>
                                    <p:anim calcmode="lin" valueType="num">
                                      <p:cBhvr additive="base">
                                        <p:cTn id="17" dur="500" fill="hold"/>
                                        <p:tgtEl>
                                          <p:spTgt spid="8"/>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53" presetClass="entr" presetSubtype="0"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WHAT IS TOPICALITY?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affirmative plan must be an example of the </a:t>
            </a:r>
            <a:r>
              <a:rPr lang="en-US" sz="2200" b="1" dirty="0" smtClean="0">
                <a:solidFill>
                  <a:schemeClr val="tx1"/>
                </a:solidFill>
                <a:latin typeface="Calibri"/>
                <a:ea typeface="Calibri"/>
                <a:cs typeface="Calibri"/>
                <a:sym typeface="Calibri"/>
              </a:rPr>
              <a:t>resolution</a:t>
            </a:r>
            <a:r>
              <a:rPr lang="en-US" sz="2200" dirty="0" smtClean="0">
                <a:solidFill>
                  <a:schemeClr val="tx1"/>
                </a:solidFill>
                <a:latin typeface="Calibri"/>
                <a:ea typeface="Calibri"/>
                <a:cs typeface="Calibri"/>
                <a:sym typeface="Calibri"/>
              </a:rPr>
              <a:t>.  </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That means that every word of the plan text needs to fit under the resolution.  </a:t>
            </a:r>
            <a:r>
              <a:rPr lang="en-US" sz="2200" dirty="0" smtClean="0">
                <a:solidFill>
                  <a:schemeClr val="tx1"/>
                </a:solidFill>
                <a:latin typeface="Calibri"/>
                <a:ea typeface="Calibri"/>
                <a:cs typeface="Calibri"/>
                <a:sym typeface="Calibri"/>
              </a:rPr>
              <a:t>So, if the resolution says that “The United States federal government should,” then the affirmative agent must be the “United States federal government.”  If the resolution says “economic engagement” then the affirmative team must be able to prove that their plan is an example of “economic engagement.”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If the affirmative team has an element of the plan that does not fit under the resolution, the negative team can argue that they are </a:t>
            </a:r>
            <a:r>
              <a:rPr lang="en-US" sz="2200" b="1" dirty="0" smtClean="0">
                <a:solidFill>
                  <a:schemeClr val="tx1"/>
                </a:solidFill>
                <a:latin typeface="Calibri"/>
                <a:ea typeface="Calibri"/>
                <a:cs typeface="Calibri"/>
                <a:sym typeface="Calibri"/>
              </a:rPr>
              <a:t>“not topical.” </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WHAT IS THE PURPOSE OF TOPICALITY?</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Imagine a tournament without topicality—everyone would advocate any case that they believed was a good idea and the negative would be at an unfair disadvantage. Debates would also be less educational because there would be far less clash and research.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So, the goal is to have a resolution that is broad enough to </a:t>
            </a:r>
            <a:r>
              <a:rPr lang="en-US" sz="2200" b="1" dirty="0" smtClean="0">
                <a:solidFill>
                  <a:schemeClr val="tx1"/>
                </a:solidFill>
                <a:latin typeface="Calibri"/>
                <a:ea typeface="Calibri"/>
                <a:cs typeface="Calibri"/>
                <a:sym typeface="Calibri"/>
              </a:rPr>
              <a:t>give affirmative teams a wide variety of cases that they can advocate.  </a:t>
            </a:r>
            <a:r>
              <a:rPr lang="en-US" sz="2200" dirty="0" smtClean="0">
                <a:solidFill>
                  <a:schemeClr val="tx1"/>
                </a:solidFill>
                <a:latin typeface="Calibri"/>
                <a:ea typeface="Calibri"/>
                <a:cs typeface="Calibri"/>
                <a:sym typeface="Calibri"/>
              </a:rPr>
              <a:t>But, it should also be carefully worded to be narrow enough for the </a:t>
            </a:r>
            <a:r>
              <a:rPr lang="en-US" sz="2200" b="1" dirty="0" smtClean="0">
                <a:solidFill>
                  <a:schemeClr val="tx1"/>
                </a:solidFill>
                <a:latin typeface="Calibri"/>
                <a:ea typeface="Calibri"/>
                <a:cs typeface="Calibri"/>
                <a:sym typeface="Calibri"/>
              </a:rPr>
              <a:t>negative to be able to anticipate and prepare</a:t>
            </a:r>
            <a:r>
              <a:rPr lang="en-US" sz="2200" dirty="0" smtClean="0">
                <a:solidFill>
                  <a:schemeClr val="tx1"/>
                </a:solidFill>
                <a:latin typeface="Calibri"/>
                <a:ea typeface="Calibri"/>
                <a:cs typeface="Calibri"/>
                <a:sym typeface="Calibri"/>
              </a:rPr>
              <a:t>.  </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WHAT IS THE PURPOSE OF TOPICALITY?</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The overall goal of topicality is to give everyone a </a:t>
            </a:r>
            <a:r>
              <a:rPr lang="en-US" sz="2200" b="1" dirty="0" smtClean="0">
                <a:solidFill>
                  <a:schemeClr val="tx1"/>
                </a:solidFill>
                <a:latin typeface="Calibri"/>
                <a:ea typeface="Calibri"/>
                <a:cs typeface="Calibri"/>
                <a:sym typeface="Calibri"/>
              </a:rPr>
              <a:t>chance to prepare</a:t>
            </a:r>
            <a:r>
              <a:rPr lang="en-US" sz="2200" dirty="0" smtClean="0">
                <a:solidFill>
                  <a:schemeClr val="tx1"/>
                </a:solidFill>
                <a:latin typeface="Calibri"/>
                <a:ea typeface="Calibri"/>
                <a:cs typeface="Calibri"/>
                <a:sym typeface="Calibri"/>
              </a:rPr>
              <a:t> but also leave some room for </a:t>
            </a:r>
            <a:r>
              <a:rPr lang="en-US" sz="2200" b="1" dirty="0" smtClean="0">
                <a:solidFill>
                  <a:schemeClr val="tx1"/>
                </a:solidFill>
                <a:latin typeface="Calibri"/>
                <a:ea typeface="Calibri"/>
                <a:cs typeface="Calibri"/>
                <a:sym typeface="Calibri"/>
              </a:rPr>
              <a:t>creativity</a:t>
            </a:r>
            <a:r>
              <a:rPr lang="en-US" sz="2200" dirty="0" smtClean="0">
                <a:solidFill>
                  <a:schemeClr val="tx1"/>
                </a:solidFill>
                <a:latin typeface="Calibri"/>
                <a:ea typeface="Calibri"/>
                <a:cs typeface="Calibri"/>
                <a:sym typeface="Calibri"/>
              </a:rPr>
              <a:t>.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In debate terms, the goal of topicality is to create a </a:t>
            </a:r>
            <a:r>
              <a:rPr lang="en-US" sz="2200" b="1" dirty="0" smtClean="0">
                <a:solidFill>
                  <a:schemeClr val="tx1"/>
                </a:solidFill>
                <a:latin typeface="Calibri"/>
                <a:ea typeface="Calibri"/>
                <a:cs typeface="Calibri"/>
                <a:sym typeface="Calibri"/>
              </a:rPr>
              <a:t>“predictable limit”</a:t>
            </a:r>
            <a:r>
              <a:rPr lang="en-US" sz="2200" dirty="0" smtClean="0">
                <a:solidFill>
                  <a:schemeClr val="tx1"/>
                </a:solidFill>
                <a:latin typeface="Calibri"/>
                <a:ea typeface="Calibri"/>
                <a:cs typeface="Calibri"/>
                <a:sym typeface="Calibri"/>
              </a:rPr>
              <a:t> on the topic. </a:t>
            </a:r>
          </a:p>
          <a:p>
            <a:pPr marL="914400" lvl="0" indent="-457200">
              <a:spcBef>
                <a:spcPts val="1200"/>
              </a:spcBef>
              <a:buClr>
                <a:srgbClr val="222222"/>
              </a:buClr>
              <a:buSzPct val="100000"/>
              <a:buFont typeface="Courier New"/>
              <a:buChar char="o"/>
            </a:pPr>
            <a:r>
              <a:rPr lang="en-US" sz="2200" dirty="0" smtClean="0">
                <a:solidFill>
                  <a:schemeClr val="tx1"/>
                </a:solidFill>
                <a:latin typeface="Calibri"/>
                <a:ea typeface="Calibri"/>
                <a:cs typeface="Calibri"/>
                <a:sym typeface="Calibri"/>
              </a:rPr>
              <a:t>“Predictable” because  both teams need to </a:t>
            </a:r>
            <a:r>
              <a:rPr lang="en-US" sz="2200" b="1" dirty="0" smtClean="0">
                <a:solidFill>
                  <a:schemeClr val="tx1"/>
                </a:solidFill>
                <a:latin typeface="Calibri"/>
                <a:ea typeface="Calibri"/>
                <a:cs typeface="Calibri"/>
                <a:sym typeface="Calibri"/>
              </a:rPr>
              <a:t>accurately guess </a:t>
            </a:r>
            <a:r>
              <a:rPr lang="en-US" sz="2200" dirty="0" smtClean="0">
                <a:solidFill>
                  <a:schemeClr val="tx1"/>
                </a:solidFill>
                <a:latin typeface="Calibri"/>
                <a:ea typeface="Calibri"/>
                <a:cs typeface="Calibri"/>
                <a:sym typeface="Calibri"/>
              </a:rPr>
              <a:t>what is allowed so that we can actually debate about substantive issues.</a:t>
            </a:r>
          </a:p>
          <a:p>
            <a:pPr marL="914400" lvl="0" indent="-457200">
              <a:spcBef>
                <a:spcPts val="1200"/>
              </a:spcBef>
              <a:buClr>
                <a:srgbClr val="222222"/>
              </a:buClr>
              <a:buSzPct val="100000"/>
              <a:buFont typeface="Courier New"/>
              <a:buChar char="o"/>
            </a:pPr>
            <a:r>
              <a:rPr lang="en-US" sz="2200" dirty="0" smtClean="0">
                <a:solidFill>
                  <a:schemeClr val="tx1"/>
                </a:solidFill>
                <a:latin typeface="Calibri"/>
                <a:ea typeface="Calibri"/>
                <a:cs typeface="Calibri"/>
                <a:sym typeface="Calibri"/>
              </a:rPr>
              <a:t>“Limit” because we need some </a:t>
            </a:r>
            <a:r>
              <a:rPr lang="en-US" sz="2200" b="1" dirty="0" smtClean="0">
                <a:solidFill>
                  <a:schemeClr val="tx1"/>
                </a:solidFill>
                <a:latin typeface="Calibri"/>
                <a:ea typeface="Calibri"/>
                <a:cs typeface="Calibri"/>
                <a:sym typeface="Calibri"/>
              </a:rPr>
              <a:t>constraint </a:t>
            </a:r>
            <a:r>
              <a:rPr lang="en-US" sz="2200" dirty="0" smtClean="0">
                <a:solidFill>
                  <a:schemeClr val="tx1"/>
                </a:solidFill>
                <a:latin typeface="Calibri"/>
                <a:ea typeface="Calibri"/>
                <a:cs typeface="Calibri"/>
                <a:sym typeface="Calibri"/>
              </a:rPr>
              <a:t>on what can be argued to keep the research burden under control. </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HOW DO WE KNOW IF THE PLAN IS TOPICAL?</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It is probably pretty obvious what the phrase “United States federal government” is supposed to mean but what does it mean to “substantially curtail”?  What size increase must the affirmative represent in order to be “substantial”?</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To sort out these issues, we use </a:t>
            </a:r>
            <a:r>
              <a:rPr lang="en-US" sz="2200" b="1" dirty="0" smtClean="0">
                <a:solidFill>
                  <a:schemeClr val="tx1"/>
                </a:solidFill>
                <a:latin typeface="Calibri"/>
                <a:ea typeface="Calibri"/>
                <a:cs typeface="Calibri"/>
                <a:sym typeface="Calibri"/>
              </a:rPr>
              <a:t>definitions</a:t>
            </a:r>
            <a:r>
              <a:rPr lang="en-US" sz="2200" dirty="0" smtClean="0">
                <a:solidFill>
                  <a:schemeClr val="tx1"/>
                </a:solidFill>
                <a:latin typeface="Calibri"/>
                <a:ea typeface="Calibri"/>
                <a:cs typeface="Calibri"/>
                <a:sym typeface="Calibri"/>
              </a:rPr>
              <a:t> of words in the resolution. </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WHERE DO THE DEFINITIONS COME FROM?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General dictionaries</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Specialty dictionaries </a:t>
            </a:r>
            <a:r>
              <a:rPr lang="en-US" sz="2200" dirty="0" smtClean="0">
                <a:solidFill>
                  <a:schemeClr val="tx1"/>
                </a:solidFill>
                <a:latin typeface="Calibri"/>
                <a:ea typeface="Calibri"/>
                <a:cs typeface="Calibri"/>
                <a:sym typeface="Calibri"/>
              </a:rPr>
              <a:t>(law, topic area)</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Legislation</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Contextual use of the word</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Expert opinion</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cap="all" dirty="0" smtClean="0">
                <a:solidFill>
                  <a:srgbClr val="786F68"/>
                </a:solidFill>
                <a:latin typeface="Trebuchet MS"/>
                <a:ea typeface="Trebuchet MS"/>
                <a:cs typeface="Trebuchet MS"/>
                <a:sym typeface="Trebuchet MS"/>
              </a:rPr>
              <a:t>WHAT IF DEFINITIONS CONFLICT?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People define words differently all of the time.  </a:t>
            </a:r>
            <a:r>
              <a:rPr lang="en-US" sz="2200" dirty="0" smtClean="0">
                <a:solidFill>
                  <a:schemeClr val="tx1"/>
                </a:solidFill>
                <a:latin typeface="Calibri"/>
                <a:ea typeface="Calibri"/>
                <a:cs typeface="Calibri"/>
                <a:sym typeface="Calibri"/>
              </a:rPr>
              <a:t>For instance, on the energy topic, some sources argued that nuclear energy was an “alternative energy” and others argued that it was a conventional energy source (so that it could not be used as an affirmative case).  </a:t>
            </a:r>
          </a:p>
          <a:p>
            <a:pPr marL="457200" lvl="0" indent="-457200">
              <a:spcBef>
                <a:spcPts val="1200"/>
              </a:spcBef>
              <a:buClr>
                <a:srgbClr val="222222"/>
              </a:buClr>
              <a:buSzPct val="100000"/>
              <a:buFont typeface="Calibri"/>
              <a:buChar char="•"/>
            </a:pPr>
            <a:r>
              <a:rPr lang="en-US" sz="2200" dirty="0" smtClean="0">
                <a:solidFill>
                  <a:schemeClr val="tx1"/>
                </a:solidFill>
                <a:latin typeface="Calibri"/>
                <a:ea typeface="Calibri"/>
                <a:cs typeface="Calibri"/>
                <a:sym typeface="Calibri"/>
              </a:rPr>
              <a:t>To the debate community, this made a big difference.  Would we all be responsible for researching the details of nuclear energy?  There are a huge number of different types of nuclear energy as well as different ways of promoting it as a power source.  </a:t>
            </a:r>
            <a:r>
              <a:rPr lang="en-US" sz="2200" b="1" dirty="0" smtClean="0">
                <a:solidFill>
                  <a:schemeClr val="tx1"/>
                </a:solidFill>
                <a:latin typeface="Calibri"/>
                <a:ea typeface="Calibri"/>
                <a:cs typeface="Calibri"/>
                <a:sym typeface="Calibri"/>
              </a:rPr>
              <a:t>Researching it was a huge investment of time.  </a:t>
            </a:r>
          </a:p>
          <a:p>
            <a:pPr marL="457200" lvl="0" indent="-457200">
              <a:spcBef>
                <a:spcPts val="1200"/>
              </a:spcBef>
              <a:buClr>
                <a:srgbClr val="222222"/>
              </a:buClr>
              <a:buSzPct val="100000"/>
              <a:buFont typeface="Calibri"/>
              <a:buChar char="•"/>
            </a:pPr>
            <a:endParaRPr lang="en-US" sz="2200"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dirty="0" smtClean="0">
                <a:solidFill>
                  <a:schemeClr val="dk2"/>
                </a:solidFill>
                <a:latin typeface="Source Sans Pro"/>
                <a:ea typeface="Source Sans Pro"/>
                <a:cs typeface="Source Sans Pro"/>
                <a:sym typeface="Source Sans Pro"/>
              </a:rPr>
              <a:t>WHAT MAKES A DEFINITION USEFUL?</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Intent to define </a:t>
            </a:r>
            <a:r>
              <a:rPr lang="en-US" sz="2200" dirty="0" smtClean="0">
                <a:solidFill>
                  <a:schemeClr val="tx1"/>
                </a:solidFill>
                <a:latin typeface="Calibri"/>
                <a:ea typeface="Calibri"/>
                <a:cs typeface="Calibri"/>
                <a:sym typeface="Calibri"/>
              </a:rPr>
              <a:t>(author tried to define the words/was not just casually using the word in passing)</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Recent</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Qualified</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Supported by consensus of the </a:t>
            </a:r>
            <a:r>
              <a:rPr lang="en-US" sz="2200" dirty="0" smtClean="0">
                <a:solidFill>
                  <a:schemeClr val="tx1"/>
                </a:solidFill>
                <a:latin typeface="Calibri"/>
                <a:ea typeface="Calibri"/>
                <a:cs typeface="Calibri"/>
                <a:sym typeface="Calibri"/>
              </a:rPr>
              <a:t>evidence (definition does not represent a fringe opinion)</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Uses multiple words from the resolution/is in the context of the resolution </a:t>
            </a:r>
          </a:p>
          <a:p>
            <a:pPr marL="457200" lvl="0" indent="-457200">
              <a:spcBef>
                <a:spcPts val="1200"/>
              </a:spcBef>
              <a:buClr>
                <a:srgbClr val="222222"/>
              </a:buClr>
              <a:buSzPct val="100000"/>
              <a:buFont typeface="Calibri"/>
              <a:buChar char="•"/>
            </a:pPr>
            <a:r>
              <a:rPr lang="en-US" sz="2200" b="1" dirty="0" smtClean="0">
                <a:solidFill>
                  <a:schemeClr val="tx1"/>
                </a:solidFill>
                <a:latin typeface="Calibri"/>
                <a:ea typeface="Calibri"/>
                <a:cs typeface="Calibri"/>
                <a:sym typeface="Calibri"/>
              </a:rPr>
              <a:t>Precise </a:t>
            </a:r>
            <a:r>
              <a:rPr lang="en-US" sz="2200" dirty="0" smtClean="0">
                <a:solidFill>
                  <a:schemeClr val="tx1"/>
                </a:solidFill>
                <a:latin typeface="Calibri"/>
                <a:ea typeface="Calibri"/>
                <a:cs typeface="Calibri"/>
                <a:sym typeface="Calibri"/>
              </a:rPr>
              <a:t>(it is helpful if a definition clearly indicates what would and would not be topical)</a:t>
            </a:r>
          </a:p>
          <a:p>
            <a:pPr marL="457200" lvl="0" indent="-457200">
              <a:spcBef>
                <a:spcPts val="1200"/>
              </a:spcBef>
              <a:buClr>
                <a:srgbClr val="222222"/>
              </a:buClr>
              <a:buSzPct val="100000"/>
              <a:buFont typeface="Calibri"/>
              <a:buChar char="•"/>
            </a:pPr>
            <a:endParaRPr lang="en-US" sz="2200" b="1" dirty="0" smtClean="0">
              <a:solidFill>
                <a:schemeClr val="tx1"/>
              </a:solidFill>
              <a:latin typeface="Calibri"/>
              <a:ea typeface="Calibri"/>
              <a:cs typeface="Calibri"/>
              <a:sym typeface="Calibri"/>
            </a:endParaRP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67"/>
        <p:cNvGrpSpPr/>
        <p:nvPr/>
      </p:nvGrpSpPr>
      <p:grpSpPr>
        <a:xfrm>
          <a:off x="0" y="0"/>
          <a:ext cx="0" cy="0"/>
          <a:chOff x="0" y="0"/>
          <a:chExt cx="0" cy="0"/>
        </a:xfrm>
      </p:grpSpPr>
      <p:sp>
        <p:nvSpPr>
          <p:cNvPr id="68" name="Shape 68"/>
          <p:cNvSpPr txBox="1"/>
          <p:nvPr/>
        </p:nvSpPr>
        <p:spPr>
          <a:xfrm>
            <a:off x="457200" y="274637"/>
            <a:ext cx="8229600" cy="1143000"/>
          </a:xfrm>
          <a:prstGeom prst="rect">
            <a:avLst/>
          </a:prstGeom>
          <a:noFill/>
          <a:ln>
            <a:noFill/>
          </a:ln>
        </p:spPr>
        <p:txBody>
          <a:bodyPr lIns="91425" tIns="45700" rIns="91425" bIns="45700" anchor="ctr" anchorCtr="0">
            <a:noAutofit/>
          </a:bodyPr>
          <a:lstStyle/>
          <a:p>
            <a:pPr lvl="0" algn="ctr">
              <a:buClr>
                <a:srgbClr val="786F68"/>
              </a:buClr>
              <a:buSzPct val="25000"/>
            </a:pPr>
            <a:r>
              <a:rPr lang="en-US" sz="3600" dirty="0" smtClean="0">
                <a:solidFill>
                  <a:schemeClr val="dk2"/>
                </a:solidFill>
                <a:latin typeface="Source Sans Pro"/>
                <a:ea typeface="Source Sans Pro"/>
                <a:cs typeface="Source Sans Pro"/>
                <a:sym typeface="Source Sans Pro"/>
              </a:rPr>
              <a:t>WHAT DOES A T VIOLATION LOOK LIKE?	</a:t>
            </a:r>
            <a:endParaRPr lang="en-US" sz="3600" cap="all" dirty="0">
              <a:solidFill>
                <a:srgbClr val="786F68"/>
              </a:solidFill>
              <a:latin typeface="Trebuchet MS"/>
              <a:ea typeface="Trebuchet MS"/>
              <a:cs typeface="Trebuchet MS"/>
              <a:sym typeface="Trebuchet MS"/>
            </a:endParaRPr>
          </a:p>
        </p:txBody>
      </p:sp>
      <p:pic>
        <p:nvPicPr>
          <p:cNvPr id="70" name="Shape 70"/>
          <p:cNvPicPr preferRelativeResize="0"/>
          <p:nvPr/>
        </p:nvPicPr>
        <p:blipFill rotWithShape="1">
          <a:blip r:embed="rId3">
            <a:alphaModFix/>
          </a:blip>
          <a:srcRect/>
          <a:stretch/>
        </p:blipFill>
        <p:spPr>
          <a:xfrm>
            <a:off x="207962" y="6113462"/>
            <a:ext cx="1408111" cy="541337"/>
          </a:xfrm>
          <a:prstGeom prst="rect">
            <a:avLst/>
          </a:prstGeom>
          <a:noFill/>
          <a:ln>
            <a:noFill/>
          </a:ln>
        </p:spPr>
      </p:pic>
      <p:sp>
        <p:nvSpPr>
          <p:cNvPr id="6" name="Shape 133"/>
          <p:cNvSpPr txBox="1"/>
          <p:nvPr/>
        </p:nvSpPr>
        <p:spPr>
          <a:xfrm>
            <a:off x="457200" y="1600200"/>
            <a:ext cx="8229600" cy="4525961"/>
          </a:xfrm>
          <a:prstGeom prst="rect">
            <a:avLst/>
          </a:prstGeom>
          <a:noFill/>
          <a:ln>
            <a:noFill/>
          </a:ln>
        </p:spPr>
        <p:txBody>
          <a:bodyPr lIns="91425" tIns="45700" rIns="91425" bIns="45700" anchor="t" anchorCtr="0">
            <a:noAutofit/>
          </a:bodyPr>
          <a:lstStyle/>
          <a:p>
            <a:pPr marL="457200" lvl="0" indent="-457200">
              <a:spcBef>
                <a:spcPts val="1200"/>
              </a:spcBef>
              <a:buClr>
                <a:srgbClr val="222222"/>
              </a:buClr>
              <a:buSzPct val="100000"/>
              <a:buFont typeface="+mj-lt"/>
              <a:buAutoNum type="arabicParenR"/>
            </a:pPr>
            <a:r>
              <a:rPr lang="en-US" sz="2200" b="1" dirty="0" smtClean="0">
                <a:solidFill>
                  <a:schemeClr val="tx1"/>
                </a:solidFill>
                <a:latin typeface="Calibri"/>
                <a:ea typeface="Calibri"/>
                <a:cs typeface="Calibri"/>
                <a:sym typeface="Calibri"/>
              </a:rPr>
              <a:t>Interpretation</a:t>
            </a:r>
            <a:r>
              <a:rPr lang="en-US" sz="2200" dirty="0" smtClean="0">
                <a:solidFill>
                  <a:schemeClr val="tx1"/>
                </a:solidFill>
                <a:latin typeface="Calibri"/>
                <a:ea typeface="Calibri"/>
                <a:cs typeface="Calibri"/>
                <a:sym typeface="Calibri"/>
              </a:rPr>
              <a:t> (definition of a word in the resolution)</a:t>
            </a:r>
          </a:p>
          <a:p>
            <a:pPr marL="457200" lvl="0" indent="-457200">
              <a:spcBef>
                <a:spcPts val="1200"/>
              </a:spcBef>
              <a:buClr>
                <a:srgbClr val="222222"/>
              </a:buClr>
              <a:buSzPct val="100000"/>
              <a:buFont typeface="+mj-lt"/>
              <a:buAutoNum type="arabicParenR"/>
            </a:pPr>
            <a:r>
              <a:rPr lang="en-US" sz="2200" b="1" dirty="0" smtClean="0">
                <a:solidFill>
                  <a:schemeClr val="tx1"/>
                </a:solidFill>
                <a:latin typeface="Calibri"/>
                <a:ea typeface="Calibri"/>
                <a:cs typeface="Calibri"/>
                <a:sym typeface="Calibri"/>
              </a:rPr>
              <a:t>Violation </a:t>
            </a:r>
            <a:r>
              <a:rPr lang="en-US" sz="2200" dirty="0" smtClean="0">
                <a:solidFill>
                  <a:schemeClr val="tx1"/>
                </a:solidFill>
                <a:latin typeface="Calibri"/>
                <a:ea typeface="Calibri"/>
                <a:cs typeface="Calibri"/>
                <a:sym typeface="Calibri"/>
              </a:rPr>
              <a:t>(short explanation of why the plan does not meet the interpretation)</a:t>
            </a:r>
          </a:p>
          <a:p>
            <a:pPr marL="457200" lvl="0" indent="-457200">
              <a:spcBef>
                <a:spcPts val="1200"/>
              </a:spcBef>
              <a:buClr>
                <a:srgbClr val="222222"/>
              </a:buClr>
              <a:buSzPct val="100000"/>
              <a:buFont typeface="+mj-lt"/>
              <a:buAutoNum type="arabicParenR"/>
            </a:pPr>
            <a:r>
              <a:rPr lang="en-US" sz="2200" b="1" dirty="0" smtClean="0">
                <a:solidFill>
                  <a:schemeClr val="tx1"/>
                </a:solidFill>
                <a:latin typeface="Calibri"/>
                <a:ea typeface="Calibri"/>
                <a:cs typeface="Calibri"/>
                <a:sym typeface="Calibri"/>
              </a:rPr>
              <a:t>Voting issue</a:t>
            </a:r>
          </a:p>
          <a:p>
            <a:pPr marL="914400" lvl="1" indent="-457200">
              <a:spcBef>
                <a:spcPts val="1200"/>
              </a:spcBef>
              <a:buClr>
                <a:srgbClr val="222222"/>
              </a:buClr>
              <a:buSzPct val="100000"/>
              <a:buFont typeface="+mj-lt"/>
              <a:buAutoNum type="alphaUcPeriod"/>
            </a:pPr>
            <a:r>
              <a:rPr lang="en-US" sz="2200" b="1" dirty="0" smtClean="0">
                <a:solidFill>
                  <a:schemeClr val="tx1"/>
                </a:solidFill>
                <a:latin typeface="Calibri"/>
                <a:ea typeface="Calibri"/>
                <a:cs typeface="Calibri"/>
                <a:sym typeface="Calibri"/>
              </a:rPr>
              <a:t>Reasons it is fair for the affirmative </a:t>
            </a:r>
            <a:r>
              <a:rPr lang="en-US" sz="2200" dirty="0" smtClean="0">
                <a:solidFill>
                  <a:schemeClr val="tx1"/>
                </a:solidFill>
                <a:latin typeface="Calibri"/>
                <a:ea typeface="Calibri"/>
                <a:cs typeface="Calibri"/>
                <a:sym typeface="Calibri"/>
              </a:rPr>
              <a:t>(explain why the affirmative team still gets predictable ground)</a:t>
            </a:r>
          </a:p>
          <a:p>
            <a:pPr marL="914400" lvl="1" indent="-457200">
              <a:spcBef>
                <a:spcPts val="1200"/>
              </a:spcBef>
              <a:buClr>
                <a:srgbClr val="222222"/>
              </a:buClr>
              <a:buSzPct val="100000"/>
              <a:buFont typeface="+mj-lt"/>
              <a:buAutoNum type="alphaUcPeriod"/>
            </a:pPr>
            <a:r>
              <a:rPr lang="en-US" sz="2200" b="1" dirty="0" smtClean="0">
                <a:solidFill>
                  <a:schemeClr val="tx1"/>
                </a:solidFill>
                <a:latin typeface="Calibri"/>
                <a:ea typeface="Calibri"/>
                <a:cs typeface="Calibri"/>
                <a:sym typeface="Calibri"/>
              </a:rPr>
              <a:t>Reasons why it is fair for the negative </a:t>
            </a:r>
            <a:r>
              <a:rPr lang="en-US" sz="2200" dirty="0" smtClean="0">
                <a:solidFill>
                  <a:schemeClr val="tx1"/>
                </a:solidFill>
                <a:latin typeface="Calibri"/>
                <a:ea typeface="Calibri"/>
                <a:cs typeface="Calibri"/>
                <a:sym typeface="Calibri"/>
              </a:rPr>
              <a:t>(explain what core positions the interpretation enables the negative to run and what fringe cases get excluded)</a:t>
            </a:r>
          </a:p>
          <a:p>
            <a:pPr marL="914400" lvl="1" indent="-457200">
              <a:spcBef>
                <a:spcPts val="1200"/>
              </a:spcBef>
              <a:buClr>
                <a:srgbClr val="222222"/>
              </a:buClr>
              <a:buSzPct val="100000"/>
              <a:buFont typeface="+mj-lt"/>
              <a:buAutoNum type="alphaUcPeriod"/>
            </a:pPr>
            <a:r>
              <a:rPr lang="en-US" sz="2200" b="1" dirty="0" smtClean="0">
                <a:solidFill>
                  <a:schemeClr val="tx1"/>
                </a:solidFill>
                <a:latin typeface="Calibri"/>
                <a:ea typeface="Calibri"/>
                <a:cs typeface="Calibri"/>
                <a:sym typeface="Calibri"/>
              </a:rPr>
              <a:t>Predictable limits </a:t>
            </a:r>
            <a:r>
              <a:rPr lang="en-US" sz="2200" dirty="0" smtClean="0">
                <a:solidFill>
                  <a:schemeClr val="tx1"/>
                </a:solidFill>
                <a:latin typeface="Calibri"/>
                <a:ea typeface="Calibri"/>
                <a:cs typeface="Calibri"/>
                <a:sym typeface="Calibri"/>
              </a:rPr>
              <a:t>are key to a fair and educational debate. </a:t>
            </a:r>
          </a:p>
        </p:txBody>
      </p:sp>
      <p:sp>
        <p:nvSpPr>
          <p:cNvPr id="9" name="Freeform 8"/>
          <p:cNvSpPr/>
          <p:nvPr/>
        </p:nvSpPr>
        <p:spPr>
          <a:xfrm>
            <a:off x="1771070" y="6192990"/>
            <a:ext cx="7490452" cy="354599"/>
          </a:xfrm>
          <a:custGeom>
            <a:avLst/>
            <a:gdLst>
              <a:gd name="connsiteX0" fmla="*/ 0 w 7372930"/>
              <a:gd name="connsiteY0" fmla="*/ 0 h 354599"/>
              <a:gd name="connsiteX1" fmla="*/ 7372930 w 7372930"/>
              <a:gd name="connsiteY1" fmla="*/ 8246 h 354599"/>
              <a:gd name="connsiteX2" fmla="*/ 7364683 w 7372930"/>
              <a:gd name="connsiteY2" fmla="*/ 354599 h 354599"/>
              <a:gd name="connsiteX3" fmla="*/ 280402 w 7372930"/>
              <a:gd name="connsiteY3" fmla="*/ 338106 h 354599"/>
              <a:gd name="connsiteX4" fmla="*/ 0 w 7372930"/>
              <a:gd name="connsiteY4" fmla="*/ 0 h 3545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72930" h="354599">
                <a:moveTo>
                  <a:pt x="0" y="0"/>
                </a:moveTo>
                <a:lnTo>
                  <a:pt x="7372930" y="8246"/>
                </a:lnTo>
                <a:lnTo>
                  <a:pt x="7364683" y="354599"/>
                </a:lnTo>
                <a:lnTo>
                  <a:pt x="280402" y="338106"/>
                </a:lnTo>
                <a:lnTo>
                  <a:pt x="0" y="0"/>
                </a:ln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accel="50000" decel="50000"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fill="hold"/>
                                        <p:tgtEl>
                                          <p:spTgt spid="70"/>
                                        </p:tgtEl>
                                        <p:attrNameLst>
                                          <p:attrName>ppt_x</p:attrName>
                                        </p:attrNameLst>
                                      </p:cBhvr>
                                      <p:tavLst>
                                        <p:tav tm="0">
                                          <p:val>
                                            <p:strVal val="0-#ppt_w/2"/>
                                          </p:val>
                                        </p:tav>
                                        <p:tav tm="100000">
                                          <p:val>
                                            <p:strVal val="#ppt_x"/>
                                          </p:val>
                                        </p:tav>
                                      </p:tavLst>
                                    </p:anim>
                                    <p:anim calcmode="lin" valueType="num">
                                      <p:cBhvr additive="base">
                                        <p:cTn id="13" dur="500" fill="hold"/>
                                        <p:tgtEl>
                                          <p:spTgt spid="7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1" accel="50000" decel="50000" fill="hold" grpId="0" nodeType="afterEffect">
                                  <p:stCondLst>
                                    <p:cond delay="0"/>
                                  </p:stCondLst>
                                  <p:childTnLst>
                                    <p:set>
                                      <p:cBhvr>
                                        <p:cTn id="16" dur="1" fill="hold">
                                          <p:stCondLst>
                                            <p:cond delay="0"/>
                                          </p:stCondLst>
                                        </p:cTn>
                                        <p:tgtEl>
                                          <p:spTgt spid="68"/>
                                        </p:tgtEl>
                                        <p:attrNameLst>
                                          <p:attrName>style.visibility</p:attrName>
                                        </p:attrNameLst>
                                      </p:cBhvr>
                                      <p:to>
                                        <p:strVal val="visible"/>
                                      </p:to>
                                    </p:set>
                                    <p:anim calcmode="lin" valueType="num">
                                      <p:cBhvr additive="base">
                                        <p:cTn id="17" dur="1000" fill="hold"/>
                                        <p:tgtEl>
                                          <p:spTgt spid="68"/>
                                        </p:tgtEl>
                                        <p:attrNameLst>
                                          <p:attrName>ppt_x</p:attrName>
                                        </p:attrNameLst>
                                      </p:cBhvr>
                                      <p:tavLst>
                                        <p:tav tm="0">
                                          <p:val>
                                            <p:strVal val="#ppt_x"/>
                                          </p:val>
                                        </p:tav>
                                        <p:tav tm="100000">
                                          <p:val>
                                            <p:strVal val="#ppt_x"/>
                                          </p:val>
                                        </p:tav>
                                      </p:tavLst>
                                    </p:anim>
                                    <p:anim calcmode="lin" valueType="num">
                                      <p:cBhvr additive="base">
                                        <p:cTn id="18" dur="1000" fill="hold"/>
                                        <p:tgtEl>
                                          <p:spTgt spid="68"/>
                                        </p:tgtEl>
                                        <p:attrNameLst>
                                          <p:attrName>ppt_y</p:attrName>
                                        </p:attrNameLst>
                                      </p:cBhvr>
                                      <p:tavLst>
                                        <p:tav tm="0">
                                          <p:val>
                                            <p:strVal val="0-#ppt_h/2"/>
                                          </p:val>
                                        </p:tav>
                                        <p:tav tm="100000">
                                          <p:val>
                                            <p:strVal val="#ppt_y"/>
                                          </p:val>
                                        </p:tav>
                                      </p:tavLst>
                                    </p:anim>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1000"/>
                                        <p:tgtEl>
                                          <p:spTgt spid="6">
                                            <p:txEl>
                                              <p:pRg st="0" end="0"/>
                                            </p:txEl>
                                          </p:spTgt>
                                        </p:tgtEl>
                                      </p:cBhvr>
                                    </p:animEffect>
                                  </p:childTnLst>
                                </p:cTn>
                              </p:par>
                            </p:childTnLst>
                          </p:cTn>
                        </p:par>
                        <p:par>
                          <p:cTn id="23" fill="hold">
                            <p:stCondLst>
                              <p:cond delay="3500"/>
                            </p:stCondLst>
                            <p:childTnLst>
                              <p:par>
                                <p:cTn id="24" presetID="10" presetClass="entr" presetSubtype="0" fill="hold" grpId="0" nodeType="after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childTnLst>
                                </p:cTn>
                              </p:par>
                            </p:childTnLst>
                          </p:cTn>
                        </p:par>
                        <p:par>
                          <p:cTn id="27" fill="hold">
                            <p:stCondLst>
                              <p:cond delay="4500"/>
                            </p:stCondLst>
                            <p:childTnLst>
                              <p:par>
                                <p:cTn id="28" presetID="10" presetClass="entr" presetSubtype="0" fill="hold" grpId="0"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1000"/>
                                        <p:tgtEl>
                                          <p:spTgt spid="6">
                                            <p:txEl>
                                              <p:pRg st="2" end="2"/>
                                            </p:txEl>
                                          </p:spTgt>
                                        </p:tgtEl>
                                      </p:cBhvr>
                                    </p:animEffect>
                                  </p:childTnLst>
                                </p:cTn>
                              </p:par>
                            </p:childTnLst>
                          </p:cTn>
                        </p:par>
                        <p:par>
                          <p:cTn id="31" fill="hold">
                            <p:stCondLst>
                              <p:cond delay="5500"/>
                            </p:stCondLst>
                            <p:childTnLst>
                              <p:par>
                                <p:cTn id="32" presetID="10" presetClass="entr" presetSubtype="0" fill="hold" grpId="0" nodeType="after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fade">
                                      <p:cBhvr>
                                        <p:cTn id="34" dur="1000"/>
                                        <p:tgtEl>
                                          <p:spTgt spid="6">
                                            <p:txEl>
                                              <p:pRg st="3" end="3"/>
                                            </p:txEl>
                                          </p:spTgt>
                                        </p:tgtEl>
                                      </p:cBhvr>
                                    </p:animEffect>
                                  </p:childTnLst>
                                </p:cTn>
                              </p:par>
                            </p:childTnLst>
                          </p:cTn>
                        </p:par>
                        <p:par>
                          <p:cTn id="35" fill="hold">
                            <p:stCondLst>
                              <p:cond delay="6500"/>
                            </p:stCondLst>
                            <p:childTnLst>
                              <p:par>
                                <p:cTn id="36" presetID="10" presetClass="entr" presetSubtype="0" fill="hold" grpId="0"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1000"/>
                                        <p:tgtEl>
                                          <p:spTgt spid="6">
                                            <p:txEl>
                                              <p:pRg st="4" end="4"/>
                                            </p:txEl>
                                          </p:spTgt>
                                        </p:tgtEl>
                                      </p:cBhvr>
                                    </p:animEffect>
                                  </p:childTnLst>
                                </p:cTn>
                              </p:par>
                            </p:childTnLst>
                          </p:cTn>
                        </p:par>
                        <p:par>
                          <p:cTn id="39" fill="hold">
                            <p:stCondLst>
                              <p:cond delay="7500"/>
                            </p:stCondLst>
                            <p:childTnLst>
                              <p:par>
                                <p:cTn id="40" presetID="10" presetClass="entr" presetSubtype="0" fill="hold" grpId="0" nodeType="after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 grpId="0" build="p"/>
      <p:bldP spid="9" grpId="0" animBg="1"/>
    </p:bldLst>
  </p:timing>
</p:sld>
</file>

<file path=ppt/theme/theme1.xml><?xml version="1.0" encoding="utf-8"?>
<a:theme xmlns:a="http://schemas.openxmlformats.org/drawingml/2006/main" name="NFL">
  <a:themeElements>
    <a:clrScheme name="NFL">
      <a:dk1>
        <a:srgbClr val="423A36"/>
      </a:dk1>
      <a:lt1>
        <a:srgbClr val="FFFFFF"/>
      </a:lt1>
      <a:dk2>
        <a:srgbClr val="786F68"/>
      </a:dk2>
      <a:lt2>
        <a:srgbClr val="D3CEC5"/>
      </a:lt2>
      <a:accent1>
        <a:srgbClr val="DB552A"/>
      </a:accent1>
      <a:accent2>
        <a:srgbClr val="008EC8"/>
      </a:accent2>
      <a:accent3>
        <a:srgbClr val="951528"/>
      </a:accent3>
      <a:accent4>
        <a:srgbClr val="F5BB34"/>
      </a:accent4>
      <a:accent5>
        <a:srgbClr val="DB552A"/>
      </a:accent5>
      <a:accent6>
        <a:srgbClr val="008EC8"/>
      </a:accent6>
      <a:hlink>
        <a:srgbClr val="DB552A"/>
      </a:hlink>
      <a:folHlink>
        <a:srgbClr val="95152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1426</TotalTime>
  <Words>1159</Words>
  <Application>Microsoft Macintosh PowerPoint</Application>
  <PresentationFormat>On-screen Show (4:3)</PresentationFormat>
  <Paragraphs>94</Paragraphs>
  <Slides>14</Slides>
  <Notes>14</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NFL</vt:lpstr>
      <vt:lpstr>Slide 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cp:lastModifiedBy>Cherian Koshy</cp:lastModifiedBy>
  <cp:revision>89</cp:revision>
  <dcterms:created xsi:type="dcterms:W3CDTF">2016-11-03T18:48:43Z</dcterms:created>
  <dcterms:modified xsi:type="dcterms:W3CDTF">2016-11-03T18:51:53Z</dcterms:modified>
</cp:coreProperties>
</file>