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02"/>
  </p:normalViewPr>
  <p:slideViewPr>
    <p:cSldViewPr snapToGrid="0" snapToObjects="1">
      <p:cViewPr varScale="1">
        <p:scale>
          <a:sx n="76" d="100"/>
          <a:sy n="76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F050A-6066-3B4C-8B53-4988E576672D}" type="datetimeFigureOut">
              <a:rPr lang="en-US" smtClean="0"/>
              <a:t>7/27/17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CC086-7554-CD45-B9A7-22A3E224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58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Shape 6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Shape 6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3475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As an overview</a:t>
            </a:r>
            <a:r>
              <a:rPr lang="en-US" baseline="0" dirty="0" smtClean="0"/>
              <a:t> of getting to the rebuttal speeches, let’s take a few minutes to recap what should be in the constructive speeches.  The 1AC will present a problem, a cause, and a solution to give justification “at first glance or on face (Prima Facie) a case to adopt the resolution.  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will have worked out a strategy with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of how to attack the affirmative.  So, the 1NC could have the following “off-case” arguments—Topicality, disadvantages, counter-plan, </a:t>
            </a:r>
            <a:r>
              <a:rPr lang="en-US" baseline="0" dirty="0" err="1" smtClean="0"/>
              <a:t>kritiks</a:t>
            </a:r>
            <a:r>
              <a:rPr lang="en-US" baseline="0" dirty="0" smtClean="0"/>
              <a:t>, advantages or net benefits attacks, and/or solvency attacks.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aff</a:t>
            </a:r>
            <a:r>
              <a:rPr lang="en-US" baseline="0" dirty="0" smtClean="0"/>
              <a:t>. must counter all 1NC arguments, and extend the </a:t>
            </a:r>
            <a:r>
              <a:rPr lang="en-US" baseline="0" dirty="0" err="1" smtClean="0"/>
              <a:t>aff</a:t>
            </a:r>
            <a:r>
              <a:rPr lang="en-US" baseline="0" dirty="0" smtClean="0"/>
              <a:t> reasons for change and provide impact to their arguments.</a:t>
            </a:r>
            <a:endParaRPr dirty="0"/>
          </a:p>
        </p:txBody>
      </p:sp>
      <p:sp>
        <p:nvSpPr>
          <p:cNvPr id="667" name="Shape 6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1000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The 2NC has several options:  1.  The</a:t>
            </a:r>
            <a:r>
              <a:rPr lang="en-US" baseline="0" dirty="0" smtClean="0"/>
              <a:t> 1NC CAN put out all of the o</a:t>
            </a:r>
            <a:endParaRPr dirty="0"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7706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9" name="Shape 6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353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640"/>
              </a:spcBef>
              <a:buNone/>
            </a:pPr>
            <a:r>
              <a:rPr lang="en" sz="1200">
                <a:solidFill>
                  <a:srgbClr val="383D3A"/>
                </a:solidFill>
              </a:rPr>
              <a:t>We are looking </a:t>
            </a:r>
            <a:r>
              <a:rPr lang="en" sz="1200">
                <a:solidFill>
                  <a:srgbClr val="FF6600"/>
                </a:solidFill>
              </a:rPr>
              <a:t>for positive time trade-offs</a:t>
            </a:r>
            <a:r>
              <a:rPr lang="en" sz="1200">
                <a:solidFill>
                  <a:srgbClr val="383D3A"/>
                </a:solidFill>
              </a:rPr>
              <a:t>.  (If it takes you 2 minutes to argue something but I can answer it in 1 minute, that’s a positive time trade-off.)  We definitely don’t want negative tradeoffs.</a:t>
            </a:r>
          </a:p>
        </p:txBody>
      </p:sp>
      <p:sp>
        <p:nvSpPr>
          <p:cNvPr id="685" name="Shape 6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83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6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2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5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4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3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7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9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8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65719-D8BF-D84C-9F8B-1651528643A3}" type="datetimeFigureOut">
              <a:rPr lang="en-US" smtClean="0"/>
              <a:t>7/27/17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E2BB5-38F2-874D-B49C-5EE53D4BA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0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Shape 663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12192000" cy="2358333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 smtClean="0"/>
              <a:t>Round </a:t>
            </a:r>
            <a:r>
              <a:rPr lang="en" dirty="0" smtClean="0"/>
              <a:t>Overview</a:t>
            </a:r>
            <a:r>
              <a:rPr lang="en-US" dirty="0" smtClean="0"/>
              <a:t> </a:t>
            </a:r>
            <a:r>
              <a:rPr lang="en" dirty="0" smtClean="0"/>
              <a:t>2.0</a:t>
            </a:r>
            <a:endParaRPr lang="en" dirty="0"/>
          </a:p>
        </p:txBody>
      </p:sp>
      <p:pic>
        <p:nvPicPr>
          <p:cNvPr id="664" name="Shape 664" descr="79981-xtina-come-at-me-bro-gif-sGKq.gi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7533" y="2540001"/>
            <a:ext cx="8055979" cy="431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Shape 275"/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63496" y="304185"/>
            <a:ext cx="3378200" cy="1299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76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83D3A"/>
              </a:buClr>
              <a:buSzPct val="25000"/>
            </a:pPr>
            <a:r>
              <a:rPr lang="en" sz="5867" b="1" dirty="0">
                <a:solidFill>
                  <a:schemeClr val="accent1">
                    <a:lumMod val="75000"/>
                  </a:schemeClr>
                </a:solidFill>
              </a:rPr>
              <a:t>Let’s Walk Through It</a:t>
            </a:r>
          </a:p>
        </p:txBody>
      </p:sp>
      <p:sp>
        <p:nvSpPr>
          <p:cNvPr id="670" name="Shape 670"/>
          <p:cNvSpPr txBox="1">
            <a:spLocks noGrp="1"/>
          </p:cNvSpPr>
          <p:nvPr>
            <p:ph type="body" idx="1"/>
          </p:nvPr>
        </p:nvSpPr>
        <p:spPr>
          <a:xfrm>
            <a:off x="0" y="1143201"/>
            <a:ext cx="11926400" cy="4114799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1AC - Read the case. (EASY)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1NC - Attack! Read T, DA, CP, Ks, Advantage Attacks, </a:t>
            </a:r>
            <a:r>
              <a:rPr lang="en-US" sz="4267" dirty="0" smtClean="0">
                <a:solidFill>
                  <a:srgbClr val="383D3A"/>
                </a:solidFill>
              </a:rPr>
              <a:t>		</a:t>
            </a:r>
            <a:r>
              <a:rPr lang="en" sz="4267" dirty="0" smtClean="0">
                <a:solidFill>
                  <a:srgbClr val="383D3A"/>
                </a:solidFill>
              </a:rPr>
              <a:t>Solvency </a:t>
            </a:r>
            <a:r>
              <a:rPr lang="en" sz="4267" dirty="0">
                <a:solidFill>
                  <a:srgbClr val="383D3A"/>
                </a:solidFill>
              </a:rPr>
              <a:t>Attacks</a:t>
            </a:r>
          </a:p>
          <a:p>
            <a:pPr marL="0" indent="0" algn="ctr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 </a:t>
            </a:r>
            <a:endParaRPr lang="en-US" sz="4267" dirty="0" smtClean="0">
              <a:solidFill>
                <a:srgbClr val="383D3A"/>
              </a:solidFill>
            </a:endParaRPr>
          </a:p>
          <a:p>
            <a:pPr marL="0" indent="0" algn="ctr">
              <a:spcBef>
                <a:spcPts val="0"/>
              </a:spcBef>
              <a:buSzPct val="25000"/>
              <a:buNone/>
            </a:pPr>
            <a:r>
              <a:rPr lang="en" sz="4267" dirty="0" smtClean="0">
                <a:solidFill>
                  <a:srgbClr val="383D3A"/>
                </a:solidFill>
              </a:rPr>
              <a:t> </a:t>
            </a:r>
            <a:r>
              <a:rPr lang="en" sz="4267" dirty="0">
                <a:solidFill>
                  <a:srgbClr val="FF6600"/>
                </a:solidFill>
              </a:rPr>
              <a:t>Put the puzzle together</a:t>
            </a:r>
            <a:r>
              <a:rPr lang="en" sz="4267" dirty="0" smtClean="0">
                <a:solidFill>
                  <a:srgbClr val="FF6600"/>
                </a:solidFill>
              </a:rPr>
              <a:t>.</a:t>
            </a:r>
            <a:endParaRPr lang="en-US" sz="4267" dirty="0" smtClean="0">
              <a:solidFill>
                <a:srgbClr val="FF6600"/>
              </a:solidFill>
            </a:endParaRPr>
          </a:p>
          <a:p>
            <a:pPr marL="0" indent="0" algn="ctr">
              <a:spcBef>
                <a:spcPts val="0"/>
              </a:spcBef>
              <a:buSzPct val="25000"/>
              <a:buNone/>
            </a:pPr>
            <a:endParaRPr lang="en" sz="4267" dirty="0">
              <a:solidFill>
                <a:srgbClr val="FF6600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33333"/>
                </a:solidFill>
              </a:rPr>
              <a:t>2AC - Respond to EVERY part of the 1NC.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2" y="3437467"/>
            <a:ext cx="2963335" cy="3420534"/>
          </a:xfrm>
          <a:prstGeom prst="rect">
            <a:avLst/>
          </a:prstGeom>
        </p:spPr>
      </p:pic>
      <p:pic>
        <p:nvPicPr>
          <p:cNvPr id="6" name="Shape 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38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83D3A"/>
              </a:buClr>
              <a:buSzPct val="25000"/>
            </a:pPr>
            <a:r>
              <a:rPr lang="en" sz="5867" b="1" dirty="0">
                <a:solidFill>
                  <a:schemeClr val="accent1">
                    <a:lumMod val="75000"/>
                  </a:schemeClr>
                </a:solidFill>
              </a:rPr>
              <a:t>Let’s Walk Through It</a:t>
            </a:r>
          </a:p>
        </p:txBody>
      </p:sp>
      <p:sp>
        <p:nvSpPr>
          <p:cNvPr id="676" name="Shape 676"/>
          <p:cNvSpPr txBox="1">
            <a:spLocks noGrp="1"/>
          </p:cNvSpPr>
          <p:nvPr>
            <p:ph type="body" idx="1"/>
          </p:nvPr>
        </p:nvSpPr>
        <p:spPr>
          <a:xfrm>
            <a:off x="158400" y="1143201"/>
            <a:ext cx="11625200" cy="4114799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2NC - Take a few (2-3) arguments from 1NC and </a:t>
            </a:r>
            <a:r>
              <a:rPr lang="en" sz="4267" dirty="0" smtClean="0">
                <a:solidFill>
                  <a:srgbClr val="383D3A"/>
                </a:solidFill>
              </a:rPr>
              <a:t>EXPLODE</a:t>
            </a:r>
            <a:r>
              <a:rPr lang="en-US" sz="4267" dirty="0" smtClean="0">
                <a:solidFill>
                  <a:srgbClr val="383D3A"/>
                </a:solidFill>
              </a:rPr>
              <a:t> and/or present new arguments</a:t>
            </a:r>
            <a:r>
              <a:rPr lang="en" sz="4267" dirty="0" smtClean="0">
                <a:solidFill>
                  <a:srgbClr val="383D3A"/>
                </a:solidFill>
              </a:rPr>
              <a:t>!</a:t>
            </a:r>
            <a:endParaRPr lang="en" sz="4267" dirty="0">
              <a:solidFill>
                <a:srgbClr val="383D3A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1NR - Take the rest* of the arguments from the 1NC and EXPLODE!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1AR - Respond to EVERY part of the Negative Block! (HARD)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534" y="4284133"/>
            <a:ext cx="4030134" cy="2281767"/>
          </a:xfrm>
          <a:prstGeom prst="rect">
            <a:avLst/>
          </a:prstGeom>
        </p:spPr>
      </p:pic>
      <p:pic>
        <p:nvPicPr>
          <p:cNvPr id="6" name="Shape 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486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83D3A"/>
              </a:buClr>
              <a:buSzPct val="25000"/>
            </a:pPr>
            <a:r>
              <a:rPr lang="en" sz="5867">
                <a:solidFill>
                  <a:srgbClr val="383D3A"/>
                </a:solidFill>
              </a:rPr>
              <a:t>Let’s Walk Through It</a:t>
            </a:r>
          </a:p>
        </p:txBody>
      </p:sp>
      <p:sp>
        <p:nvSpPr>
          <p:cNvPr id="682" name="Shape 682"/>
          <p:cNvSpPr txBox="1">
            <a:spLocks noGrp="1"/>
          </p:cNvSpPr>
          <p:nvPr>
            <p:ph type="body" idx="1"/>
          </p:nvPr>
        </p:nvSpPr>
        <p:spPr>
          <a:xfrm>
            <a:off x="158400" y="1143201"/>
            <a:ext cx="11625200" cy="4114799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" sz="4267" dirty="0">
                <a:solidFill>
                  <a:srgbClr val="383D3A"/>
                </a:solidFill>
              </a:rPr>
              <a:t>2NR - </a:t>
            </a:r>
            <a:r>
              <a:rPr lang="en" sz="4267" b="1" dirty="0">
                <a:solidFill>
                  <a:srgbClr val="383D3A"/>
                </a:solidFill>
              </a:rPr>
              <a:t>BIGGEST STRATEGY DECISION COMES HERE:</a:t>
            </a:r>
          </a:p>
          <a:p>
            <a:pPr marL="609585" indent="-575719">
              <a:spcBef>
                <a:spcPts val="0"/>
              </a:spcBef>
              <a:buClr>
                <a:srgbClr val="383D3A"/>
              </a:buClr>
              <a:buSzPct val="100000"/>
            </a:pPr>
            <a:r>
              <a:rPr lang="en" sz="4267" dirty="0">
                <a:solidFill>
                  <a:srgbClr val="383D3A"/>
                </a:solidFill>
              </a:rPr>
              <a:t>What are you ABSOLUTELY winning?</a:t>
            </a:r>
          </a:p>
          <a:p>
            <a:pPr marL="609585" indent="-575719">
              <a:spcBef>
                <a:spcPts val="0"/>
              </a:spcBef>
              <a:buClr>
                <a:srgbClr val="383D3A"/>
              </a:buClr>
              <a:buSzPct val="100000"/>
            </a:pPr>
            <a:r>
              <a:rPr lang="en" sz="4267" dirty="0">
                <a:solidFill>
                  <a:srgbClr val="383D3A"/>
                </a:solidFill>
              </a:rPr>
              <a:t>Don’t go for EVERYTHING!</a:t>
            </a:r>
          </a:p>
          <a:p>
            <a:pPr marL="609585" indent="-575719">
              <a:spcBef>
                <a:spcPts val="0"/>
              </a:spcBef>
              <a:buClr>
                <a:srgbClr val="383D3A"/>
              </a:buClr>
              <a:buSzPct val="100000"/>
            </a:pPr>
            <a:r>
              <a:rPr lang="en" sz="4267" dirty="0">
                <a:solidFill>
                  <a:srgbClr val="383D3A"/>
                </a:solidFill>
              </a:rPr>
              <a:t>Make smart decisions.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" sz="4267" dirty="0">
                <a:solidFill>
                  <a:srgbClr val="383D3A"/>
                </a:solidFill>
              </a:rPr>
              <a:t>2AR - Respond to 2NR; Strategy time!</a:t>
            </a:r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86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Shape 68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200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83D3A"/>
              </a:buClr>
              <a:buSzPct val="25000"/>
            </a:pPr>
            <a:r>
              <a:rPr lang="en" sz="5867">
                <a:solidFill>
                  <a:srgbClr val="383D3A"/>
                </a:solidFill>
              </a:rPr>
              <a:t>“STRATEGERY”</a:t>
            </a:r>
          </a:p>
        </p:txBody>
      </p:sp>
      <p:sp>
        <p:nvSpPr>
          <p:cNvPr id="688" name="Shape 688"/>
          <p:cNvSpPr txBox="1">
            <a:spLocks noGrp="1"/>
          </p:cNvSpPr>
          <p:nvPr>
            <p:ph type="body" idx="1"/>
          </p:nvPr>
        </p:nvSpPr>
        <p:spPr>
          <a:xfrm>
            <a:off x="914400" y="1981201"/>
            <a:ext cx="10363200" cy="4114799"/>
          </a:xfrm>
          <a:prstGeom prst="rect">
            <a:avLst/>
          </a:prstGeom>
          <a:noFill/>
          <a:ln>
            <a:noFill/>
          </a:ln>
        </p:spPr>
        <p:txBody>
          <a:bodyPr vert="horz" lIns="121900" tIns="60933" rIns="121900" bIns="60933" rtlCol="0" anchor="t" anchorCtr="0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4267">
                <a:solidFill>
                  <a:srgbClr val="FF6600"/>
                </a:solidFill>
              </a:rPr>
              <a:t>Strategy</a:t>
            </a:r>
            <a:r>
              <a:rPr lang="en" sz="4267">
                <a:solidFill>
                  <a:srgbClr val="383D3A"/>
                </a:solidFill>
              </a:rPr>
              <a:t> == FUN!</a:t>
            </a:r>
          </a:p>
          <a:p>
            <a:pPr marL="0" indent="0">
              <a:lnSpc>
                <a:spcPct val="100000"/>
              </a:lnSpc>
              <a:spcBef>
                <a:spcPts val="853"/>
              </a:spcBef>
              <a:buNone/>
            </a:pPr>
            <a:endParaRPr sz="4267">
              <a:solidFill>
                <a:srgbClr val="FF66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853"/>
              </a:spcBef>
              <a:buNone/>
            </a:pPr>
            <a:endParaRPr sz="4267">
              <a:solidFill>
                <a:srgbClr val="FF66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853"/>
              </a:spcBef>
              <a:buNone/>
            </a:pPr>
            <a:r>
              <a:rPr lang="en" sz="4267">
                <a:solidFill>
                  <a:srgbClr val="FF6600"/>
                </a:solidFill>
              </a:rPr>
              <a:t>Positive </a:t>
            </a:r>
            <a:r>
              <a:rPr lang="en" sz="2400"/>
              <a:t>(not negative) </a:t>
            </a:r>
            <a:r>
              <a:rPr lang="en" sz="4267">
                <a:solidFill>
                  <a:srgbClr val="FF6600"/>
                </a:solidFill>
              </a:rPr>
              <a:t>time trade-offs.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5249" y="5824025"/>
            <a:ext cx="1308296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Shape 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6113462"/>
            <a:ext cx="1408111" cy="541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78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323</Words>
  <Application>Microsoft Macintosh PowerPoint</Application>
  <PresentationFormat>Widescreen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Round Overview 2.0</vt:lpstr>
      <vt:lpstr>Let’s Walk Through It</vt:lpstr>
      <vt:lpstr>Let’s Walk Through It</vt:lpstr>
      <vt:lpstr>Let’s Walk Through It</vt:lpstr>
      <vt:lpstr>“STRATEGERY”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 Overview 2.0</dc:title>
  <dc:creator>Rory McKenzie</dc:creator>
  <cp:lastModifiedBy>Pam McComas</cp:lastModifiedBy>
  <cp:revision>7</cp:revision>
  <dcterms:created xsi:type="dcterms:W3CDTF">2017-04-02T15:15:12Z</dcterms:created>
  <dcterms:modified xsi:type="dcterms:W3CDTF">2017-07-27T23:21:04Z</dcterms:modified>
</cp:coreProperties>
</file>